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24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018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19456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92640" y="-1280160"/>
            <a:ext cx="4114800" cy="41148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2011680" y="4206240"/>
            <a:ext cx="3840480" cy="3840480"/>
          </a:xfrm>
          <a:prstGeom prst="ellipse">
            <a:avLst/>
          </a:prstGeom>
          <a:ln w="19050">
            <a:solidFill>
              <a:srgbClr val="1B3F6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2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 TECHNOLOGIES  •  PRODUCT OVERVIEW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651760"/>
            <a:ext cx="9601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ePRC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822960" y="36576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Electronic Proceed Realization Certificate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22960" y="411480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issuance and real-time verification of PRCs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822960" y="580644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22960" y="589788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6199632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Architecture Diagram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10908792" cy="4937760"/>
          </a:xfrm>
          <a:prstGeom prst="roundRect">
            <a:avLst>
              <a:gd name="adj" fmla="val 111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2_cropp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05840" y="1783080"/>
            <a:ext cx="10177272" cy="43891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601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Dependencies Hands-off Template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68680" y="15819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148132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GCAR layout templates and parameters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868680" y="20391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97280" y="193852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EPF hands-off template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68680" y="24963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97280" y="239572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template for ePRC/sPRC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68680" y="29535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97280" y="285292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banking template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68680" y="34107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97280" y="331012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 of Government Agencies hands-off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601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Process Explanation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68680" y="15819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1481328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Generating bulk foreign currency transactions using an Excel file or system-generated text/XML file from the core system.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868680" y="2258568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97280" y="2157984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 where the user can view verification status and upload an XML or text-based generated file from the core system, tied to a unique PRC code.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68680" y="2935224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97280" y="2834640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Authorized agency verification.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68680" y="3392424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97280" y="3291840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ePRC/sPRC can be sent using the proposed template, either in bulk or individually using date ranges.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68680" y="3849624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97280" y="3749040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user can extract the agency's activity log report.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68680" y="4306824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097280" y="4206240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IS report section covers user creation, modification, and deletion.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68680" y="4764024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97280" y="4663440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Operations report section traces sPRC/ePRC issuance according to filters.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601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Dependencies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5087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order to produce system-generated ePRC/sPRC issuance as per the SBP-provided template, there is a dependency on the following parameters, sourced from core banking or another repository: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868680" y="208483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97280" y="198424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Beneficiary detail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68680" y="254203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97280" y="244144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Transaction detail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68680" y="299923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97280" y="289864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Proceed Realization Certificate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68680" y="345643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097280" y="335584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Remitter detail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10058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Hardware &amp; Software Requirements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160020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server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88" y="1709928"/>
            <a:ext cx="237744" cy="2377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63040" y="160020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Preferable development environment: ASP.NET MVC.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822960" y="219456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icons/monitor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688" y="2304288"/>
            <a:ext cx="237744" cy="2377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219456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Windows Server with IIS Manager installed is required to deploy the ASP.NET MVC application.</a:t>
            </a:r>
            <a:endParaRPr lang="en-US" sz="13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3200400"/>
          <a:ext cx="10543032" cy="1920240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Application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Specs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2A4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F2A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Minimum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RAM: 8 GB   •   Cores: 4   •   Storage (SSD): 50 GB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0F2A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Recommended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RAM: 16 GB   •   Cores: 8   •   Storage (SSD): 50–100 GB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1A243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 6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12" name="Text 7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monitor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Admin Portal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Login, PRC upload, client, and group management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Login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Documents and Upload PRC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Management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Groups Management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Summary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14300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icons/trending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8" y="244144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300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Digital Pakistan Vision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14300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SBP is progressively digitizing banking operations. With significant growth in Home Remittances, demand for PRC as proof of legitimate fund sources has increased substantially.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38912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70916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server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0328" y="244144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0916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Automated PRC Delivery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70916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Streamlines PRC issuance and enhances customer experience by providing instant, automated PRC delivery via registered email.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7955280" y="1874520"/>
            <a:ext cx="3246120" cy="4160520"/>
          </a:xfrm>
          <a:prstGeom prst="roundRect">
            <a:avLst>
              <a:gd name="adj" fmla="val 2254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8275320" y="2240280"/>
            <a:ext cx="822960" cy="82296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icons/shield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6488" y="2441448"/>
            <a:ext cx="420624" cy="42062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275320" y="3246120"/>
            <a:ext cx="2606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Fewer Branch Visits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275320" y="3749040"/>
            <a:ext cx="26060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Eliminates the need for branch visits and reduces verification delays caused by manual processes.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20" name="Text 15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ENHANCEMENT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New User Creation Module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005840" y="2194560"/>
            <a:ext cx="4709160" cy="3291840"/>
          </a:xfrm>
          <a:prstGeom prst="roundRect">
            <a:avLst>
              <a:gd name="adj" fmla="val 2222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371600" y="25146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371600" y="2971800"/>
            <a:ext cx="914400" cy="9144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userplus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056" y="3191256"/>
            <a:ext cx="475488" cy="47548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71600" y="4069080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Dynamic User Creation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371600" y="4572000"/>
            <a:ext cx="3977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can be created and managed using the new proposed dynamic module, as per Citi standard.</a:t>
            </a:r>
            <a:endParaRPr lang="en-US" sz="1250" dirty="0"/>
          </a:p>
        </p:txBody>
      </p:sp>
      <p:pic>
        <p:nvPicPr>
          <p:cNvPr id="10" name="Image 1" descr="icons/arrowrigh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152" y="3685032"/>
            <a:ext cx="310896" cy="310896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6172200" y="2194560"/>
            <a:ext cx="4709160" cy="3291840"/>
          </a:xfrm>
          <a:prstGeom prst="roundRect">
            <a:avLst>
              <a:gd name="adj" fmla="val 2222"/>
            </a:avLst>
          </a:prstGeom>
          <a:solidFill>
            <a:srgbClr val="F5F7FA"/>
          </a:solidFill>
          <a:ln/>
          <a:effectLst>
            <a:outerShdw blurRad="1016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6537960" y="251460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537960" y="2971800"/>
            <a:ext cx="914400" cy="9144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icons/layers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416" y="3191256"/>
            <a:ext cx="475488" cy="47548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537960" y="4069080"/>
            <a:ext cx="3977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Portal Integration</a:t>
            </a:r>
            <a:endParaRPr lang="en-US" sz="1700" dirty="0"/>
          </a:p>
        </p:txBody>
      </p:sp>
      <p:sp>
        <p:nvSpPr>
          <p:cNvPr id="16" name="Text 11"/>
          <p:cNvSpPr/>
          <p:nvPr/>
        </p:nvSpPr>
        <p:spPr>
          <a:xfrm>
            <a:off x="6537960" y="4572000"/>
            <a:ext cx="3977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dynamic user-creation module will be incorporated into the ePRC/sPRC web portal.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18" name="Text 13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Management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Verifying Agency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Verifying Officer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1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Purpose of Verification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1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Department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12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Email Configuration Setup Form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13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barchart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Client, group, user, and PRC activity reports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Request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14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Highlights &amp; Impact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22960" y="1508760"/>
            <a:ext cx="5074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HIGHLIGHTS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6263640" y="1508760"/>
            <a:ext cx="5074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822960" y="1874520"/>
            <a:ext cx="5074920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024128" y="205740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icons/filetext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12" y="2157984"/>
            <a:ext cx="256032" cy="25603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45920" y="1947672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Automated PRC Issuance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1645920" y="2240280"/>
            <a:ext cx="4069080" cy="576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PRCs are generated digitally and sent directly to customers' registered email addresses</a:t>
            </a:r>
            <a:endParaRPr lang="en-US" sz="980" dirty="0"/>
          </a:p>
        </p:txBody>
      </p:sp>
      <p:sp>
        <p:nvSpPr>
          <p:cNvPr id="11" name="Shape 8"/>
          <p:cNvSpPr/>
          <p:nvPr/>
        </p:nvSpPr>
        <p:spPr>
          <a:xfrm>
            <a:off x="822960" y="2953512"/>
            <a:ext cx="5074920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1024128" y="3136392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icons/search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712" y="3236976"/>
            <a:ext cx="256032" cy="25603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645920" y="3026664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e-PRC Verification Portal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1645920" y="3319272"/>
            <a:ext cx="4069080" cy="576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agencies (Customs, FBR, SBP) can verify PRCs online in real time</a:t>
            </a:r>
            <a:endParaRPr lang="en-US" sz="980" dirty="0"/>
          </a:p>
        </p:txBody>
      </p:sp>
      <p:sp>
        <p:nvSpPr>
          <p:cNvPr id="16" name="Shape 12"/>
          <p:cNvSpPr/>
          <p:nvPr/>
        </p:nvSpPr>
        <p:spPr>
          <a:xfrm>
            <a:off x="822960" y="4032504"/>
            <a:ext cx="5074920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1024128" y="4215384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2" descr="icons/trending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712" y="4315968"/>
            <a:ext cx="256032" cy="25603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45920" y="4105656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Efficiency &amp; Transparency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1645920" y="4398264"/>
            <a:ext cx="4069080" cy="576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access to verified PRC information speeds regulatory compliance</a:t>
            </a:r>
            <a:endParaRPr lang="en-US" sz="980" dirty="0"/>
          </a:p>
        </p:txBody>
      </p:sp>
      <p:sp>
        <p:nvSpPr>
          <p:cNvPr id="21" name="Shape 16"/>
          <p:cNvSpPr/>
          <p:nvPr/>
        </p:nvSpPr>
        <p:spPr>
          <a:xfrm>
            <a:off x="822960" y="5111496"/>
            <a:ext cx="5074920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7"/>
          <p:cNvSpPr/>
          <p:nvPr/>
        </p:nvSpPr>
        <p:spPr>
          <a:xfrm>
            <a:off x="1024128" y="5294376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3" descr="icons/layers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712" y="5394960"/>
            <a:ext cx="256032" cy="256032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1645920" y="5184648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Innovation in Banking</a:t>
            </a:r>
            <a:endParaRPr lang="en-US" sz="1250" dirty="0"/>
          </a:p>
        </p:txBody>
      </p:sp>
      <p:sp>
        <p:nvSpPr>
          <p:cNvPr id="25" name="Text 19"/>
          <p:cNvSpPr/>
          <p:nvPr/>
        </p:nvSpPr>
        <p:spPr>
          <a:xfrm>
            <a:off x="1645920" y="5477256"/>
            <a:ext cx="4069080" cy="576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Reflects Citibank's commitment to digital transformation and customer-centric solutions</a:t>
            </a:r>
            <a:endParaRPr lang="en-US" sz="980" dirty="0"/>
          </a:p>
        </p:txBody>
      </p:sp>
      <p:sp>
        <p:nvSpPr>
          <p:cNvPr id="26" name="Shape 20"/>
          <p:cNvSpPr/>
          <p:nvPr/>
        </p:nvSpPr>
        <p:spPr>
          <a:xfrm>
            <a:off x="6263640" y="1874520"/>
            <a:ext cx="5074920" cy="1152144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7" name="Shape 21"/>
          <p:cNvSpPr/>
          <p:nvPr/>
        </p:nvSpPr>
        <p:spPr>
          <a:xfrm>
            <a:off x="6464808" y="2057400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8" name="Image 4" descr="icons/clipboard_go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5392" y="2157984"/>
            <a:ext cx="256032" cy="256032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086600" y="1947672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Faster Processing</a:t>
            </a:r>
            <a:endParaRPr lang="en-US" sz="1250" dirty="0"/>
          </a:p>
        </p:txBody>
      </p:sp>
      <p:sp>
        <p:nvSpPr>
          <p:cNvPr id="30" name="Text 23"/>
          <p:cNvSpPr/>
          <p:nvPr/>
        </p:nvSpPr>
        <p:spPr>
          <a:xfrm>
            <a:off x="7086600" y="2240280"/>
            <a:ext cx="4069080" cy="7955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manual processing and customer wait times</a:t>
            </a:r>
            <a:endParaRPr lang="en-US" sz="980" dirty="0"/>
          </a:p>
        </p:txBody>
      </p:sp>
      <p:sp>
        <p:nvSpPr>
          <p:cNvPr id="31" name="Shape 24"/>
          <p:cNvSpPr/>
          <p:nvPr/>
        </p:nvSpPr>
        <p:spPr>
          <a:xfrm>
            <a:off x="6263640" y="3172968"/>
            <a:ext cx="5074920" cy="1152144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25"/>
          <p:cNvSpPr/>
          <p:nvPr/>
        </p:nvSpPr>
        <p:spPr>
          <a:xfrm>
            <a:off x="6464808" y="3355848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3" name="Image 5" descr="icons/shield_go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5392" y="3456432"/>
            <a:ext cx="256032" cy="256032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7086600" y="3246120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Better Verification</a:t>
            </a:r>
            <a:endParaRPr lang="en-US" sz="1250" dirty="0"/>
          </a:p>
        </p:txBody>
      </p:sp>
      <p:sp>
        <p:nvSpPr>
          <p:cNvPr id="35" name="Text 27"/>
          <p:cNvSpPr/>
          <p:nvPr/>
        </p:nvSpPr>
        <p:spPr>
          <a:xfrm>
            <a:off x="7086600" y="3538728"/>
            <a:ext cx="4069080" cy="7955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Improved regulatory verification efficiency</a:t>
            </a:r>
            <a:endParaRPr lang="en-US" sz="980" dirty="0"/>
          </a:p>
        </p:txBody>
      </p:sp>
      <p:sp>
        <p:nvSpPr>
          <p:cNvPr id="36" name="Shape 28"/>
          <p:cNvSpPr/>
          <p:nvPr/>
        </p:nvSpPr>
        <p:spPr>
          <a:xfrm>
            <a:off x="6263640" y="4471416"/>
            <a:ext cx="5074920" cy="1152144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888888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29"/>
          <p:cNvSpPr/>
          <p:nvPr/>
        </p:nvSpPr>
        <p:spPr>
          <a:xfrm>
            <a:off x="6464808" y="4654296"/>
            <a:ext cx="457200" cy="45720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8" name="Image 6" descr="icons/barchart_gol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65392" y="4754880"/>
            <a:ext cx="256032" cy="256032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7086600" y="4544568"/>
            <a:ext cx="4069080" cy="292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Stronger Compliance</a:t>
            </a:r>
            <a:endParaRPr lang="en-US" sz="1250" dirty="0"/>
          </a:p>
        </p:txBody>
      </p:sp>
      <p:sp>
        <p:nvSpPr>
          <p:cNvPr id="40" name="Text 31"/>
          <p:cNvSpPr/>
          <p:nvPr/>
        </p:nvSpPr>
        <p:spPr>
          <a:xfrm>
            <a:off x="7086600" y="4837176"/>
            <a:ext cx="4069080" cy="7955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8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Strengthened transparency and compliance in remittance-related transactions</a:t>
            </a:r>
            <a:endParaRPr lang="en-US" sz="980" dirty="0"/>
          </a:p>
        </p:txBody>
      </p:sp>
      <p:sp>
        <p:nvSpPr>
          <p:cNvPr id="41" name="Text 32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42" name="Text 33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Group Activity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15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Activity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16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Request for PRC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17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Verification Authority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18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PRC Report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19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463040"/>
            <a:ext cx="4572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0" b="1" dirty="0">
                <a:solidFill>
                  <a:srgbClr val="1B3F6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0" dirty="0"/>
          </a:p>
        </p:txBody>
      </p:sp>
      <p:sp>
        <p:nvSpPr>
          <p:cNvPr id="4" name="Shape 2"/>
          <p:cNvSpPr/>
          <p:nvPr/>
        </p:nvSpPr>
        <p:spPr>
          <a:xfrm>
            <a:off x="868680" y="3246120"/>
            <a:ext cx="1005840" cy="10058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0" descr="icons/userplus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568" y="3493008"/>
            <a:ext cx="512064" cy="5120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48840" y="3200400"/>
            <a:ext cx="8869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 Portal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2167128" y="3913632"/>
            <a:ext cx="8595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PRC and e-PRC request forms for clients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Request Form — PRC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20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PORTAL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777240" y="713232"/>
            <a:ext cx="10515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Request Form — e-PRC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10908792" cy="4892040"/>
          </a:xfrm>
          <a:prstGeom prst="roundRect">
            <a:avLst>
              <a:gd name="adj" fmla="val 1121"/>
            </a:avLst>
          </a:prstGeom>
          <a:solidFill>
            <a:srgbClr val="F5F7FA"/>
          </a:solidFill>
          <a:ln w="12700">
            <a:solidFill>
              <a:srgbClr val="E2E6EC"/>
            </a:solidFill>
            <a:prstDash val="solid"/>
          </a:ln>
          <a:effectLst>
            <a:outerShdw blurRad="127000" dist="38100" dir="5400000" algn="bl" rotWithShape="0">
              <a:srgbClr val="888888">
                <a:alpha val="2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Image 0" descr="unpacked_eprc/ppt/media/image21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60120" y="1874520"/>
            <a:ext cx="10268712" cy="42519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REPORTING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Reports Section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822960" y="1508760"/>
            <a:ext cx="5074920" cy="4754880"/>
          </a:xfrm>
          <a:prstGeom prst="roundRect">
            <a:avLst>
              <a:gd name="adj" fmla="val 1346"/>
            </a:avLst>
          </a:prstGeom>
          <a:solidFill>
            <a:srgbClr val="FFFFFF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263640" y="1508760"/>
            <a:ext cx="5074920" cy="4754880"/>
          </a:xfrm>
          <a:prstGeom prst="roundRect">
            <a:avLst>
              <a:gd name="adj" fmla="val 1346"/>
            </a:avLst>
          </a:prstGeom>
          <a:solidFill>
            <a:srgbClr val="0F2A44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43000" y="17830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REPORTS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1143000" y="231343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389888" y="219456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Login report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143000" y="295351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389888" y="283464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Activity Logs report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143000" y="359359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1389888" y="347472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creation, modification, and deletion tracking report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143000" y="423367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389888" y="411480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creation, modification, and deletion tracking report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143000" y="487375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389888" y="475488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scrutiny report (maker-checker)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1143000" y="551383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1389888" y="539496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rights and roles within the application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583680" y="17830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kern="0" spc="15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 REPORTS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583680" y="2313432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830568" y="2194560"/>
            <a:ext cx="41605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issuance of ePRC/sPRC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583680" y="3063240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830568" y="2944368"/>
            <a:ext cx="41605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issuance of ePRC/sPRC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583680" y="3813048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830568" y="3694176"/>
            <a:ext cx="41605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 range report of ePRC/sPRC issuance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583680" y="4562856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830568" y="4443984"/>
            <a:ext cx="41605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Pending for approval/authorization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583680" y="5312664"/>
            <a:ext cx="128016" cy="128016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6830568" y="5193792"/>
            <a:ext cx="416052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Rejected ePRC/sPRC issuance request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377440"/>
            <a:ext cx="5943600" cy="5943600"/>
          </a:xfrm>
          <a:prstGeom prst="ellipse">
            <a:avLst/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961120" y="3291840"/>
            <a:ext cx="5029200" cy="5029200"/>
          </a:xfrm>
          <a:prstGeom prst="ellipse">
            <a:avLst/>
          </a:prstGeom>
          <a:ln w="127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65176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41248" y="35661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 welcome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822960" y="5029200"/>
            <a:ext cx="914400" cy="0"/>
          </a:xfrm>
          <a:prstGeom prst="line">
            <a:avLst/>
          </a:prstGeom>
          <a:noFill/>
          <a:ln w="25400">
            <a:solidFill>
              <a:srgbClr val="C9971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513892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Developed by Zealous Technologies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54406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zealoustechnologies.com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144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Architecture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37160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300" i="1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secure, enterprise-grade platform built in C# and .NET Framework to manage and verify PRCs efficiently.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822960" y="2286000"/>
            <a:ext cx="3246120" cy="3703320"/>
          </a:xfrm>
          <a:prstGeom prst="roundRect">
            <a:avLst>
              <a:gd name="adj" fmla="val 2254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143000" y="2651760"/>
            <a:ext cx="777240" cy="7772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shield_nav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5024" y="2843784"/>
            <a:ext cx="393192" cy="39319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43000" y="361188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Management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143000" y="4096512"/>
            <a:ext cx="26060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Maker-checker approvals for managing accounts, roles, and permissions across Client Setup, Verifying Officers/Agencies, and Departmental Assignments.</a:t>
            </a:r>
            <a:endParaRPr lang="en-US" sz="1080" dirty="0"/>
          </a:p>
        </p:txBody>
      </p:sp>
      <p:pic>
        <p:nvPicPr>
          <p:cNvPr id="10" name="Image 1" descr="icons/arrowrigh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3944" y="4000500"/>
            <a:ext cx="274320" cy="274320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4389120" y="2286000"/>
            <a:ext cx="3246120" cy="3703320"/>
          </a:xfrm>
          <a:prstGeom prst="roundRect">
            <a:avLst>
              <a:gd name="adj" fmla="val 2254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8"/>
          <p:cNvSpPr/>
          <p:nvPr/>
        </p:nvSpPr>
        <p:spPr>
          <a:xfrm>
            <a:off x="4709160" y="2651760"/>
            <a:ext cx="777240" cy="7772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icons/filetext_nav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1184" y="2843784"/>
            <a:ext cx="393192" cy="39319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709160" y="361188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Manual PRC Upload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4709160" y="4096512"/>
            <a:ext cx="26060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Authorized users can securely upload PRC data, which clients can access in real time.</a:t>
            </a:r>
            <a:endParaRPr lang="en-US" sz="1080" dirty="0"/>
          </a:p>
        </p:txBody>
      </p:sp>
      <p:pic>
        <p:nvPicPr>
          <p:cNvPr id="16" name="Image 3" descr="icons/arrowright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0104" y="4000500"/>
            <a:ext cx="274320" cy="274320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7955280" y="2286000"/>
            <a:ext cx="3246120" cy="3703320"/>
          </a:xfrm>
          <a:prstGeom prst="roundRect">
            <a:avLst>
              <a:gd name="adj" fmla="val 2254"/>
            </a:avLst>
          </a:prstGeom>
          <a:solidFill>
            <a:srgbClr val="1B3F6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2"/>
          <p:cNvSpPr/>
          <p:nvPr/>
        </p:nvSpPr>
        <p:spPr>
          <a:xfrm>
            <a:off x="8275320" y="2651760"/>
            <a:ext cx="777240" cy="777240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4" descr="icons/server_nav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344" y="2843784"/>
            <a:ext cx="393192" cy="393192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8275320" y="361188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Scalable Platform</a:t>
            </a:r>
            <a:endParaRPr lang="en-US" sz="1500" dirty="0"/>
          </a:p>
        </p:txBody>
      </p:sp>
      <p:sp>
        <p:nvSpPr>
          <p:cNvPr id="21" name="Text 14"/>
          <p:cNvSpPr/>
          <p:nvPr/>
        </p:nvSpPr>
        <p:spPr>
          <a:xfrm>
            <a:off x="8275320" y="4096512"/>
            <a:ext cx="260604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08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Reliable, scalable, and secure management of high-volume transactions and complex workflows.</a:t>
            </a:r>
            <a:endParaRPr lang="en-US" sz="1080" dirty="0"/>
          </a:p>
        </p:txBody>
      </p:sp>
      <p:sp>
        <p:nvSpPr>
          <p:cNvPr id="22" name="Text 15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23" name="Text 16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601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Description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5087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 to automate the process of issuance and verification of PRC emerged based on the following facts: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868680" y="208483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97280" y="1984248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SBP has advised the banks to devise an end-to-end digital process which connects with the core banking system for issuance of PRC for the client and third party, and its verification for Government Authorities.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68680" y="2761488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97280" y="2660904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web portal will be connected with an already developed local application (semi-automated process) for the issuance of PRC and verification.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68680" y="3438144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97280" y="3337560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feature for the issuance of E-PRC/sPRC to clients.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601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Objectives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68680" y="15819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148132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the issuance of PRC (ePRC and sPRC) as per prescribed formats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868680" y="20391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97280" y="1938528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of ePRC and sPRC to the beneficiary's registered email address where Citi is the beneficiary bank (same bank model)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68680" y="2715768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97280" y="2615184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Passing of required PRC data to the beneficiary bank where Citi is the intermediary bank (different bank model), via RTGS (MT 102 and MT 103) and IBFT payment messages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68680" y="3392424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97280" y="32918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a system for verification of ePRC — notifying the requestor of any prior verifications by other government agencies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601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ePRC Users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68680" y="15819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148132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Customs Authorities for import of vehicles (per SRO of 2019)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868680" y="20391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97280" y="193852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SBP for inward investment &amp; repatriation of profits/disinvestment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68680" y="24963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97280" y="239572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realization, remittances, and borrowing-from-abroad purposes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68680" y="29535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97280" y="285292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A24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other regulatory authority or agency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2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5029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49808"/>
            <a:ext cx="9601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Proposed Solution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68680" y="15819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148132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ePRC/sPRC will be issued electronically and sent to the beneficiary's registered email address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868680" y="20391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97280" y="193852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e-PRC/sPRC will bear a system-generated unique ID number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868680" y="24963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97280" y="2395728"/>
            <a:ext cx="100584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bank model: the bank receiving remittance will issue ePRC/sPRC to its own account holder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68680" y="2953512"/>
            <a:ext cx="100584" cy="100584"/>
          </a:xfrm>
          <a:prstGeom prst="ellipse">
            <a:avLst/>
          </a:prstGeom>
          <a:solidFill>
            <a:srgbClr val="C9971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97280" y="2852928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ePRC/sPRC can be verified online by the relevant agency — the system flags any prior verification by another agency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C997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OVERVIEW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704088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Modules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creation follows the standard Citibank user-creation procedure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22960" y="1920240"/>
            <a:ext cx="3429000" cy="1874520"/>
          </a:xfrm>
          <a:prstGeom prst="roundRect">
            <a:avLst>
              <a:gd name="adj" fmla="val 3415"/>
            </a:avLst>
          </a:prstGeom>
          <a:solidFill>
            <a:srgbClr val="F5F7FA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2217420" y="2194560"/>
            <a:ext cx="640080" cy="64008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icons/userplus_gol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868" y="2350008"/>
            <a:ext cx="329184" cy="32918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2971800"/>
            <a:ext cx="31546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 Creation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07992" y="1920240"/>
            <a:ext cx="3429000" cy="1874520"/>
          </a:xfrm>
          <a:prstGeom prst="roundRect">
            <a:avLst>
              <a:gd name="adj" fmla="val 3415"/>
            </a:avLst>
          </a:prstGeom>
          <a:solidFill>
            <a:srgbClr val="F5F7FA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5902452" y="2194560"/>
            <a:ext cx="640080" cy="64008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icons/layers_gol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7900" y="2350008"/>
            <a:ext cx="329184" cy="32918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45152" y="2971800"/>
            <a:ext cx="31546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sPRC/ePRC Process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8193024" y="1920240"/>
            <a:ext cx="3429000" cy="1874520"/>
          </a:xfrm>
          <a:prstGeom prst="roundRect">
            <a:avLst>
              <a:gd name="adj" fmla="val 3415"/>
            </a:avLst>
          </a:prstGeom>
          <a:solidFill>
            <a:srgbClr val="F5F7FA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0"/>
          <p:cNvSpPr/>
          <p:nvPr/>
        </p:nvSpPr>
        <p:spPr>
          <a:xfrm>
            <a:off x="9587484" y="2194560"/>
            <a:ext cx="640080" cy="64008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" name="Image 2" descr="icons/shield_gol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2932" y="2350008"/>
            <a:ext cx="329184" cy="32918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330184" y="2971800"/>
            <a:ext cx="31546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Verification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822960" y="4069080"/>
            <a:ext cx="3429000" cy="1874520"/>
          </a:xfrm>
          <a:prstGeom prst="roundRect">
            <a:avLst>
              <a:gd name="adj" fmla="val 3415"/>
            </a:avLst>
          </a:prstGeom>
          <a:solidFill>
            <a:srgbClr val="F5F7FA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2217420" y="4343400"/>
            <a:ext cx="640080" cy="64008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icons/filetext_go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2868" y="4498848"/>
            <a:ext cx="329184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60120" y="5120640"/>
            <a:ext cx="31546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Generate ePRC/sPRC</a:t>
            </a:r>
            <a:endParaRPr lang="en-US" sz="1300" dirty="0"/>
          </a:p>
        </p:txBody>
      </p:sp>
      <p:sp>
        <p:nvSpPr>
          <p:cNvPr id="21" name="Shape 15"/>
          <p:cNvSpPr/>
          <p:nvPr/>
        </p:nvSpPr>
        <p:spPr>
          <a:xfrm>
            <a:off x="4507992" y="4069080"/>
            <a:ext cx="3429000" cy="1874520"/>
          </a:xfrm>
          <a:prstGeom prst="roundRect">
            <a:avLst>
              <a:gd name="adj" fmla="val 3415"/>
            </a:avLst>
          </a:prstGeom>
          <a:solidFill>
            <a:srgbClr val="F5F7FA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16"/>
          <p:cNvSpPr/>
          <p:nvPr/>
        </p:nvSpPr>
        <p:spPr>
          <a:xfrm>
            <a:off x="5902452" y="4343400"/>
            <a:ext cx="640080" cy="64008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4" descr="icons/barchart_gol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7900" y="4498848"/>
            <a:ext cx="329184" cy="32918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4645152" y="5120640"/>
            <a:ext cx="31546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Generate Report</a:t>
            </a:r>
            <a:endParaRPr lang="en-US" sz="1300" dirty="0"/>
          </a:p>
        </p:txBody>
      </p:sp>
      <p:sp>
        <p:nvSpPr>
          <p:cNvPr id="25" name="Shape 18"/>
          <p:cNvSpPr/>
          <p:nvPr/>
        </p:nvSpPr>
        <p:spPr>
          <a:xfrm>
            <a:off x="8193024" y="4069080"/>
            <a:ext cx="3429000" cy="1874520"/>
          </a:xfrm>
          <a:prstGeom prst="roundRect">
            <a:avLst>
              <a:gd name="adj" fmla="val 3415"/>
            </a:avLst>
          </a:prstGeom>
          <a:solidFill>
            <a:srgbClr val="F5F7FA"/>
          </a:solidFill>
          <a:ln/>
          <a:effectLst>
            <a:outerShdw blurRad="88900" dist="25400" dir="5400000" algn="bl" rotWithShape="0">
              <a:srgbClr val="888888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6" name="Shape 19"/>
          <p:cNvSpPr/>
          <p:nvPr/>
        </p:nvSpPr>
        <p:spPr>
          <a:xfrm>
            <a:off x="9587484" y="4343400"/>
            <a:ext cx="640080" cy="640080"/>
          </a:xfrm>
          <a:prstGeom prst="ellipse">
            <a:avLst/>
          </a:prstGeom>
          <a:solidFill>
            <a:srgbClr val="0F2A4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7" name="Image 5" descr="icons/package_gol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42932" y="4498848"/>
            <a:ext cx="329184" cy="329184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8330184" y="5120640"/>
            <a:ext cx="315468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F2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Issuance</a:t>
            </a:r>
            <a:endParaRPr lang="en-US" sz="1300" dirty="0"/>
          </a:p>
        </p:txBody>
      </p:sp>
      <p:sp>
        <p:nvSpPr>
          <p:cNvPr id="29" name="Text 21"/>
          <p:cNvSpPr/>
          <p:nvPr/>
        </p:nvSpPr>
        <p:spPr>
          <a:xfrm>
            <a:off x="457200" y="65379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kern="0" spc="15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EPRC</a:t>
            </a:r>
            <a:endParaRPr lang="en-US" sz="800" dirty="0"/>
          </a:p>
        </p:txBody>
      </p:sp>
      <p:sp>
        <p:nvSpPr>
          <p:cNvPr id="30" name="Text 22"/>
          <p:cNvSpPr/>
          <p:nvPr/>
        </p:nvSpPr>
        <p:spPr>
          <a:xfrm>
            <a:off x="11277295" y="65379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B6B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1218</Words>
  <Application>Microsoft Office PowerPoint</Application>
  <PresentationFormat>Widescreen</PresentationFormat>
  <Paragraphs>299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Shahid Lakhani</cp:lastModifiedBy>
  <cp:revision>2</cp:revision>
  <dcterms:created xsi:type="dcterms:W3CDTF">2026-08-09T05:45:04Z</dcterms:created>
  <dcterms:modified xsi:type="dcterms:W3CDTF">2026-08-12T11:14:05Z</dcterms:modified>
</cp:coreProperties>
</file>