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305" r:id="rId3"/>
    <p:sldId id="307" r:id="rId4"/>
    <p:sldId id="308" r:id="rId5"/>
    <p:sldId id="306" r:id="rId6"/>
    <p:sldId id="275" r:id="rId7"/>
    <p:sldId id="261" r:id="rId8"/>
    <p:sldId id="271" r:id="rId9"/>
    <p:sldId id="304" r:id="rId10"/>
    <p:sldId id="273" r:id="rId11"/>
    <p:sldId id="262" r:id="rId12"/>
    <p:sldId id="263" r:id="rId13"/>
    <p:sldId id="294" r:id="rId14"/>
    <p:sldId id="264" r:id="rId15"/>
    <p:sldId id="265" r:id="rId16"/>
    <p:sldId id="266" r:id="rId17"/>
    <p:sldId id="267" r:id="rId18"/>
    <p:sldId id="289" r:id="rId19"/>
    <p:sldId id="290" r:id="rId20"/>
    <p:sldId id="291" r:id="rId21"/>
    <p:sldId id="292" r:id="rId22"/>
    <p:sldId id="293" r:id="rId23"/>
    <p:sldId id="3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618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E42E8-4CD1-45EE-B7D5-1938C5F5204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C07261-8A7D-46C8-8581-3431A18FDCA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0.xml"/><Relationship Id="rId4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165" y="1681480"/>
            <a:ext cx="9990455" cy="183261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Viztech</a:t>
            </a:r>
            <a:b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(Centralized Bio-Metrics Verification)</a:t>
            </a:r>
            <a:b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			                        </a:t>
            </a:r>
            <a:r>
              <a:rPr lang="en-US" sz="5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4" name="Content Placeholder 3" descr="logo"/>
          <p:cNvPicPr>
            <a:picLocks noGrp="1"/>
          </p:cNvPicPr>
          <p:nvPr>
            <p:ph idx="1"/>
          </p:nvPr>
        </p:nvPicPr>
        <p:blipFill>
          <a:blip r:embed="rId2"/>
          <a:srcRect t="23955" b="18985"/>
          <a:stretch>
            <a:fillRect/>
          </a:stretch>
        </p:blipFill>
        <p:spPr>
          <a:xfrm>
            <a:off x="4911725" y="3547110"/>
            <a:ext cx="2368550" cy="9779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2997200" y="3805555"/>
            <a:ext cx="2231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Developed By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394710" y="60210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>
                <a:latin typeface="Calibri" panose="020F0502020204030204" pitchFamily="34" charset="0"/>
                <a:cs typeface="Calibri" panose="020F0502020204030204" pitchFamily="34" charset="0"/>
              </a:rPr>
              <a:t>https://zealoustechnologies.com/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6600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Hardware &amp; Software Requirements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28675" y="3429000"/>
          <a:ext cx="6491605" cy="1887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1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Application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RAM: 8GB core: 4 : HDD (SSD) : 50GB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Any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Recommended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Ram : 16GB core : 8 : HDD( SSD) : 50/100GB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Any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677545" y="1346200"/>
            <a:ext cx="8369300" cy="1773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Preferable development environment of the application would be </a:t>
            </a: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ASP.NET MVC.</a:t>
            </a:r>
            <a:endParaRPr lang="en-US" sz="24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ASP.NET MVC application, a windows server with IIS manager installed is required in order to deploy the application.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608061" y="47792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061" y="1317490"/>
            <a:ext cx="23552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Login</a:t>
            </a:r>
          </a:p>
        </p:txBody>
      </p:sp>
      <p:pic>
        <p:nvPicPr>
          <p:cNvPr id="9" name="Content Placeholder 3" descr="logo"/>
          <p:cNvPicPr/>
          <p:nvPr/>
        </p:nvPicPr>
        <p:blipFill>
          <a:blip r:embed="rId2"/>
          <a:stretch>
            <a:fillRect/>
          </a:stretch>
        </p:blipFill>
        <p:spPr>
          <a:xfrm>
            <a:off x="547413" y="5727502"/>
            <a:ext cx="1752442" cy="1130498"/>
          </a:xfrm>
          <a:prstGeom prst="rect">
            <a:avLst/>
          </a:prstGeom>
        </p:spPr>
      </p:pic>
      <p:pic>
        <p:nvPicPr>
          <p:cNvPr id="3" name="Content Placeholder 2" descr="login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8327" y="1317490"/>
            <a:ext cx="7656016" cy="46514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547159" y="479569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7545" y="1259840"/>
            <a:ext cx="5631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Biometric Verification Request Form</a:t>
            </a:r>
          </a:p>
        </p:txBody>
      </p:sp>
      <p:pic>
        <p:nvPicPr>
          <p:cNvPr id="3" name="Content Placeholder 2" descr="Biometric-page"/>
          <p:cNvPicPr>
            <a:picLocks noGrp="1" noChangeAspect="1"/>
          </p:cNvPicPr>
          <p:nvPr>
            <p:ph idx="1"/>
          </p:nvPr>
        </p:nvPicPr>
        <p:blipFill>
          <a:blip r:embed="rId2"/>
          <a:srcRect b="13437"/>
          <a:stretch>
            <a:fillRect/>
          </a:stretch>
        </p:blipFill>
        <p:spPr>
          <a:xfrm>
            <a:off x="761365" y="1788795"/>
            <a:ext cx="9967595" cy="4303395"/>
          </a:xfrm>
          <a:prstGeom prst="rect">
            <a:avLst/>
          </a:prstGeom>
        </p:spPr>
      </p:pic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7F62794B-3C99-87ED-A25E-9F2D4D8966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606935"/>
            <a:ext cx="1874520" cy="12510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NadraResponses"/>
          <p:cNvPicPr>
            <a:picLocks noGrp="1" noChangeAspect="1"/>
          </p:cNvPicPr>
          <p:nvPr>
            <p:ph idx="1"/>
          </p:nvPr>
        </p:nvPicPr>
        <p:blipFill>
          <a:blip r:embed="rId2"/>
          <a:srcRect l="17031" r="19287"/>
          <a:stretch>
            <a:fillRect/>
          </a:stretch>
        </p:blipFill>
        <p:spPr>
          <a:xfrm>
            <a:off x="2321560" y="1506220"/>
            <a:ext cx="6303010" cy="5036185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569384" y="404639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7545" y="1116330"/>
            <a:ext cx="3379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Response from Nadra</a:t>
            </a:r>
          </a:p>
        </p:txBody>
      </p:sp>
      <p:pic>
        <p:nvPicPr>
          <p:cNvPr id="3" name="Content Placeholder 3" descr="logo">
            <a:extLst>
              <a:ext uri="{FF2B5EF4-FFF2-40B4-BE49-F238E27FC236}">
                <a16:creationId xmlns:a16="http://schemas.microsoft.com/office/drawing/2014/main" id="{DC4A1BC1-5B03-B885-DA9F-6B80D56207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606935"/>
            <a:ext cx="1874520" cy="12510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677333" y="183761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7333" y="959440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Configration Setup</a:t>
            </a:r>
          </a:p>
        </p:txBody>
      </p:sp>
      <p:pic>
        <p:nvPicPr>
          <p:cNvPr id="10" name="Content Placeholder 9" descr="NadraConfigration"/>
          <p:cNvPicPr>
            <a:picLocks noGrp="1" noChangeAspect="1"/>
          </p:cNvPicPr>
          <p:nvPr>
            <p:ph idx="1"/>
          </p:nvPr>
        </p:nvPicPr>
        <p:blipFill>
          <a:blip r:embed="rId2"/>
          <a:srcRect b="27011"/>
          <a:stretch>
            <a:fillRect/>
          </a:stretch>
        </p:blipFill>
        <p:spPr>
          <a:xfrm>
            <a:off x="286385" y="1560195"/>
            <a:ext cx="10954385" cy="3963035"/>
          </a:xfrm>
          <a:prstGeom prst="rect">
            <a:avLst/>
          </a:prstGeom>
        </p:spPr>
      </p:pic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1DE993C8-F65F-E588-FA4F-47DD5B44775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606935"/>
            <a:ext cx="1874520" cy="12510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486590" y="186010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483" y="829233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Setup</a:t>
            </a:r>
          </a:p>
        </p:txBody>
      </p:sp>
      <p:pic>
        <p:nvPicPr>
          <p:cNvPr id="2" name="Content Placeholder 1" descr="AddUserPage"/>
          <p:cNvPicPr>
            <a:picLocks noGrp="1" noChangeAspect="1"/>
          </p:cNvPicPr>
          <p:nvPr>
            <p:ph idx="1"/>
          </p:nvPr>
        </p:nvPicPr>
        <p:blipFill>
          <a:blip r:embed="rId2"/>
          <a:srcRect b="29624"/>
          <a:stretch>
            <a:fillRect/>
          </a:stretch>
        </p:blipFill>
        <p:spPr>
          <a:xfrm>
            <a:off x="486410" y="1466850"/>
            <a:ext cx="10691495" cy="3757930"/>
          </a:xfrm>
          <a:prstGeom prst="rect">
            <a:avLst/>
          </a:prstGeom>
        </p:spPr>
      </p:pic>
      <p:pic>
        <p:nvPicPr>
          <p:cNvPr id="3" name="Content Placeholder 3" descr="logo">
            <a:extLst>
              <a:ext uri="{FF2B5EF4-FFF2-40B4-BE49-F238E27FC236}">
                <a16:creationId xmlns:a16="http://schemas.microsoft.com/office/drawing/2014/main" id="{DB02E4EE-8C40-ABBC-3083-6296C78E16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606935"/>
            <a:ext cx="1874520" cy="12510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/>
          <p:nvPr/>
        </p:nvSpPr>
        <p:spPr>
          <a:xfrm>
            <a:off x="537390" y="262210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593283" y="900988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Authorization</a:t>
            </a:r>
          </a:p>
        </p:txBody>
      </p:sp>
      <p:pic>
        <p:nvPicPr>
          <p:cNvPr id="9" name="Content Placeholder 8" descr="AllAuthorizedUsers"/>
          <p:cNvPicPr>
            <a:picLocks noGrp="1" noChangeAspect="1"/>
          </p:cNvPicPr>
          <p:nvPr>
            <p:ph idx="1"/>
          </p:nvPr>
        </p:nvPicPr>
        <p:blipFill>
          <a:blip r:embed="rId2"/>
          <a:srcRect r="1993"/>
          <a:stretch>
            <a:fillRect/>
          </a:stretch>
        </p:blipFill>
        <p:spPr>
          <a:xfrm>
            <a:off x="1412875" y="1448435"/>
            <a:ext cx="9732645" cy="4933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logo"/>
          <p:cNvPicPr/>
          <p:nvPr/>
        </p:nvPicPr>
        <p:blipFill>
          <a:blip r:embed="rId2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618670" y="223475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618683" y="866698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Unauthorize User </a:t>
            </a:r>
          </a:p>
        </p:txBody>
      </p:sp>
      <p:pic>
        <p:nvPicPr>
          <p:cNvPr id="8" name="Content Placeholder 7" descr="AllNoneAuthorizeUsers"/>
          <p:cNvPicPr>
            <a:picLocks noGrp="1" noChangeAspect="1"/>
          </p:cNvPicPr>
          <p:nvPr>
            <p:ph idx="1"/>
          </p:nvPr>
        </p:nvPicPr>
        <p:blipFill>
          <a:blip r:embed="rId3"/>
          <a:srcRect r="2545"/>
          <a:stretch>
            <a:fillRect/>
          </a:stretch>
        </p:blipFill>
        <p:spPr>
          <a:xfrm>
            <a:off x="1114425" y="1221105"/>
            <a:ext cx="9963150" cy="50793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oupDetails"/>
          <p:cNvPicPr>
            <a:picLocks noGrp="1" noChangeAspect="1"/>
          </p:cNvPicPr>
          <p:nvPr>
            <p:ph idx="1"/>
          </p:nvPr>
        </p:nvPicPr>
        <p:blipFill>
          <a:blip r:embed="rId2"/>
          <a:srcRect b="20886"/>
          <a:stretch>
            <a:fillRect/>
          </a:stretch>
        </p:blipFill>
        <p:spPr>
          <a:xfrm>
            <a:off x="677545" y="1508125"/>
            <a:ext cx="10474960" cy="4576445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59310" y="347935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545" y="981075"/>
            <a:ext cx="3483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Managment</a:t>
            </a:r>
          </a:p>
        </p:txBody>
      </p:sp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437E5D1B-0BD5-72CC-C2AC-7AF634F2B94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DeActivateGroup"/>
          <p:cNvPicPr>
            <a:picLocks noGrp="1" noChangeAspect="1"/>
          </p:cNvPicPr>
          <p:nvPr>
            <p:ph idx="1"/>
          </p:nvPr>
        </p:nvPicPr>
        <p:blipFill>
          <a:blip r:embed="rId2"/>
          <a:srcRect b="5202"/>
          <a:stretch>
            <a:fillRect/>
          </a:stretch>
        </p:blipFill>
        <p:spPr>
          <a:xfrm>
            <a:off x="871220" y="1394460"/>
            <a:ext cx="10203180" cy="4927600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59310" y="290785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203" y="934008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Authorization</a:t>
            </a:r>
          </a:p>
        </p:txBody>
      </p:sp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64A182C9-8580-1459-F04F-ACFF805FD1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8596630" cy="972185"/>
          </a:xfrm>
        </p:spPr>
        <p:txBody>
          <a:bodyPr/>
          <a:lstStyle/>
          <a:p>
            <a:r>
              <a:rPr lang="en-US" sz="3600" b="1" dirty="0"/>
              <a:t>Project Summary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760" y="1581785"/>
            <a:ext cx="8596630" cy="3914140"/>
          </a:xfrm>
        </p:spPr>
        <p:txBody>
          <a:bodyPr>
            <a:noAutofit/>
          </a:bodyPr>
          <a:lstStyle/>
          <a:p>
            <a:r>
              <a:rPr lang="en-US" altLang="en-US" sz="2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VIZTECH is a secure, enterprise-grade biometric verification platform developed using C# and the .NET Framework. Its primary purpose is to digitize and automate client identity verification for Citibank by integrating directly with the National Database &amp; Registration Authority (NADRA) API.</a:t>
            </a:r>
          </a:p>
          <a:p>
            <a:r>
              <a:rPr lang="en-US" altLang="en-US" sz="2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system provides a web-based interface for real-time authentication of CNIC (Computerized National Identity Card) and fingerprints, replacing manual processes with a secure, instant digital workflow. It is designed to meet strict regulatory compliance standards while streamlining the onboarding and verification of financial clients.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serDetailReportswithout"/>
          <p:cNvPicPr>
            <a:picLocks noGrp="1" noChangeAspect="1"/>
          </p:cNvPicPr>
          <p:nvPr>
            <p:ph idx="1"/>
          </p:nvPr>
        </p:nvPicPr>
        <p:blipFill>
          <a:blip r:embed="rId2"/>
          <a:srcRect b="41417"/>
          <a:stretch>
            <a:fillRect/>
          </a:stretch>
        </p:blipFill>
        <p:spPr>
          <a:xfrm>
            <a:off x="474345" y="1635760"/>
            <a:ext cx="10751820" cy="3137535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21845" y="388575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738" y="1031798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Activity Report</a:t>
            </a:r>
          </a:p>
        </p:txBody>
      </p:sp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18B5864A-67DE-67FA-CC88-DE352982BC5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oupDetails"/>
          <p:cNvPicPr>
            <a:picLocks noGrp="1" noChangeAspect="1"/>
          </p:cNvPicPr>
          <p:nvPr>
            <p:ph idx="1"/>
          </p:nvPr>
        </p:nvPicPr>
        <p:blipFill>
          <a:blip r:embed="rId2"/>
          <a:srcRect b="19572"/>
          <a:stretch>
            <a:fillRect/>
          </a:stretch>
        </p:blipFill>
        <p:spPr>
          <a:xfrm>
            <a:off x="621665" y="1570355"/>
            <a:ext cx="10553065" cy="4592320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21845" y="349205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738" y="972108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Activity Report</a:t>
            </a:r>
          </a:p>
        </p:txBody>
      </p:sp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7EDA92E1-D5E5-A825-D9D6-12393182142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serLastLoginReport"/>
          <p:cNvPicPr>
            <a:picLocks noGrp="1" noChangeAspect="1"/>
          </p:cNvPicPr>
          <p:nvPr>
            <p:ph idx="1"/>
          </p:nvPr>
        </p:nvPicPr>
        <p:blipFill>
          <a:blip r:embed="rId2"/>
          <a:srcRect r="1712" b="38962"/>
          <a:stretch>
            <a:fillRect/>
          </a:stretch>
        </p:blipFill>
        <p:spPr>
          <a:xfrm>
            <a:off x="472440" y="1745615"/>
            <a:ext cx="10728960" cy="3509645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99950" y="319360"/>
            <a:ext cx="8258848" cy="71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Developed 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843" y="1125143"/>
            <a:ext cx="32573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Last Login Report</a:t>
            </a:r>
          </a:p>
        </p:txBody>
      </p:sp>
      <p:pic>
        <p:nvPicPr>
          <p:cNvPr id="2" name="Content Placeholder 3" descr="logo">
            <a:extLst>
              <a:ext uri="{FF2B5EF4-FFF2-40B4-BE49-F238E27FC236}">
                <a16:creationId xmlns:a16="http://schemas.microsoft.com/office/drawing/2014/main" id="{C10D29E0-4405-0181-F24E-29DF1CDB44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7413" y="5986245"/>
            <a:ext cx="1558478" cy="8717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77334" y="2400300"/>
            <a:ext cx="8596668" cy="1320800"/>
          </a:xfrm>
        </p:spPr>
        <p:txBody>
          <a:bodyPr/>
          <a:lstStyle/>
          <a:p>
            <a:pPr algn="ctr"/>
            <a:r>
              <a:rPr lang="en-US" sz="5400" b="1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THE END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4505" y="253365"/>
            <a:ext cx="8596630" cy="702945"/>
          </a:xfrm>
        </p:spPr>
        <p:txBody>
          <a:bodyPr/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Project 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4505" y="956310"/>
            <a:ext cx="9204325" cy="58083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Highlights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Automates NIC and fingerprint verification via the NADRA API.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Provides real-time identity authentication for financial institutions.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 a maker-checker approval system for secure user management.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Includes centralized control for accounts, roles, and permissions.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Built as a secure, scalable, and reliable enterprise platform.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en-US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Reduces fraud through secure biometric authentication.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Lowers manual workload by digitizing verification processes.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turnaround time for client onboarding.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Ensures operational accuracy and regulatory compliance.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Supports data-driven decisions with detailed audit reports.nt to analyze verification trends and operational bottlenecks through automated reports.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77545" y="540385"/>
            <a:ext cx="8596630" cy="704215"/>
          </a:xfrm>
        </p:spPr>
        <p:txBody>
          <a:bodyPr/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System Architecture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545" y="1398905"/>
            <a:ext cx="8596630" cy="47967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VIZTECH is built on a robust, enterprise-grade framework designed to bridge the gap between Citibank’s service points and the National Database &amp; Registration Authority (NADRA). Developed using ASP.NET MVC and the C# .NET Framework, the application is hosted on a Windows Server utilizing Internet Information Services (IIS) for high availability and secure request handling.</a:t>
            </a:r>
          </a:p>
          <a:p>
            <a:pPr marL="0" indent="0">
              <a:buNone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workflow begins at the client level, where the application interfaces with biometric hardware through a specialized REST API service provided by the hardware vendor. This service captures fingerprint data and converts it into a Base64 string, which is then bundled into an XSD-formatted request containing the organization's franchise credentials. This request is securely transmitted to the NADRA API, which performs a 1:1 match against the central national database. </a:t>
            </a:r>
          </a:p>
          <a:p>
            <a:pPr marL="0" indent="0">
              <a:buNone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backend infrastructure, supported by a SQL database, manages the system's "maker-checker" logic, role-based access controls, and comprehensive audit logging, ensuring that every verification attempt is authenticated, authorized, and recorded for regulatory compliance.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057275"/>
          </a:xfrm>
        </p:spPr>
        <p:txBody>
          <a:bodyPr/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Key Functionality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335" y="1986598"/>
            <a:ext cx="8665210" cy="230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 accounts with roles and maker-checker approvals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 action="ppaction://hlinksldjump"/>
              </a:rPr>
              <a:t>Slide 10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Automate NIC and fingerprint verification via NADRA API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 action="ppaction://hlinksldjump"/>
              </a:rPr>
              <a:t>Slide 11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Generate detailed audit and activity reports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Centralized user and permission management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action="ppaction://hlinksldjump"/>
              </a:rPr>
              <a:t>Slide 14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Real-time verification with full compliance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Secure, scalable, and reliable platform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485775"/>
            <a:ext cx="8596630" cy="748665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New User creation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135" y="1557020"/>
            <a:ext cx="8596630" cy="187198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can be created and managed using the new proposed dynamic module.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new dynamic user creation module will be incorporated in the </a:t>
            </a:r>
            <a:r>
              <a:rPr lang="en-US" sz="2400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Viztech </a:t>
            </a: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Portal.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8596630" cy="91376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System Modules: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328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Following are the procedures,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creation module</a:t>
            </a:r>
          </a:p>
          <a:p>
            <a:r>
              <a:rPr lang="en-US" sz="2400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 creation module</a:t>
            </a: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Biometric Verification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report</a:t>
            </a:r>
          </a:p>
          <a:p>
            <a:pPr marL="0" indent="0">
              <a:buNone/>
            </a:pPr>
            <a:endParaRPr lang="en-US" sz="2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4" y="283845"/>
            <a:ext cx="8596668" cy="1320800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System Architecture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Content Placeholder 2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rcRect l="7631" t="8154" r="16062" b="13961"/>
          <a:stretch>
            <a:fillRect/>
          </a:stretch>
        </p:blipFill>
        <p:spPr>
          <a:xfrm>
            <a:off x="617855" y="956310"/>
            <a:ext cx="8442325" cy="49542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174" y="1709104"/>
            <a:ext cx="8596668" cy="3880773"/>
          </a:xfrm>
        </p:spPr>
        <p:txBody>
          <a:bodyPr/>
          <a:lstStyle/>
          <a:p>
            <a:r>
              <a:rPr lang="en-US" sz="24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Applications reads fingerprint through rest Api service provided by the hardware vendor, </a:t>
            </a:r>
          </a:p>
          <a:p>
            <a:r>
              <a:rPr lang="en-US" sz="24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Once fingerprint is scanned successfully application sends request to the NADRA Api and in result it show response respectively.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0105" y="483870"/>
            <a:ext cx="8596630" cy="1008380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723</Words>
  <Application>Microsoft Office PowerPoint</Application>
  <PresentationFormat>Widescreen</PresentationFormat>
  <Paragraphs>81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Trebuchet MS</vt:lpstr>
      <vt:lpstr>Wingdings</vt:lpstr>
      <vt:lpstr>Wingdings 3</vt:lpstr>
      <vt:lpstr>Facet</vt:lpstr>
      <vt:lpstr>  Viztech  (Centralized Bio-Metrics Verification)                                       </vt:lpstr>
      <vt:lpstr>Project Summary</vt:lpstr>
      <vt:lpstr>Project Summary</vt:lpstr>
      <vt:lpstr>System Architecture </vt:lpstr>
      <vt:lpstr>Key Functionality</vt:lpstr>
      <vt:lpstr>New User creation Module</vt:lpstr>
      <vt:lpstr>System Modules: </vt:lpstr>
      <vt:lpstr>System Architecture</vt:lpstr>
      <vt:lpstr>How it works</vt:lpstr>
      <vt:lpstr>Hardware &amp; Software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Web-Based PRC Issuance &amp; Verification  Automation</dc:title>
  <dc:creator>Lenovo</dc:creator>
  <cp:lastModifiedBy>Shahid Lakhani</cp:lastModifiedBy>
  <cp:revision>81</cp:revision>
  <dcterms:created xsi:type="dcterms:W3CDTF">2021-03-01T15:32:00Z</dcterms:created>
  <dcterms:modified xsi:type="dcterms:W3CDTF">2026-02-03T07:52:29Z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97B977B2832445CF94FB2324E015AA90</vt:lpwstr>
  </property>
  <property fmtid="{D5CDD505-2E9C-101B-9397-08002B2CF9AE}" pid="3" name="KSOProductBuildVer">
    <vt:lpwstr>1033-12.2.0.23196</vt:lpwstr>
  </property>
</Properties>
</file>