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6" r:id="rId91"/>
    <p:sldId id="347" r:id="rId92"/>
    <p:sldId id="348" r:id="rId93"/>
    <p:sldId id="349" r:id="rId9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2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7570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19456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92640" y="-1280160"/>
            <a:ext cx="4114800" cy="41148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2011680" y="4206240"/>
            <a:ext cx="3840480" cy="3840480"/>
          </a:xfrm>
          <a:prstGeom prst="ellipse">
            <a:avLst/>
          </a:prstGeom>
          <a:ln w="19050">
            <a:solidFill>
              <a:srgbClr val="1B3F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2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 TECHNOLOGIES  •  PRODUCT OVERVIEW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651760"/>
            <a:ext cx="9875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Pakistan Single Window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22960" y="3703320"/>
            <a:ext cx="8869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integration with the national trade facilitation platform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22960" y="580644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58978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22960" y="61996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EDI (Electronic Data Integration) Concept Model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EDI Procedure Involved between Pakistan Single Window &amp; Authorized Dealers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Exchange Mechanism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Token based authentication description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1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Token Authentication Message Description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1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process flow of profiling between Traders with Authorized Dealers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1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process flow of profiling between Traders with Authorized Dealers (Part 2)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1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process flow of profiling between Traders with Authorized Dealers (Part 3)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1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Description of the Process flow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1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Description of the Process flow (Part 2)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1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Summary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4300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icons/serve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8" y="244144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300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Cross-Border Trade Platform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14300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transformative facilitation initiative by the Government of Pakistan — a secure enterprise platform allowing trade and transport parties to lodge standardized information at a single entry point.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38912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70916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shield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328" y="244144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916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Bank Operational Workflow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470916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integration solution optimizes a bank's operational workflow by connecting the Banking Operations Department directly with the PSW hub, automating exchange of EIF and EEF documents.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795528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827532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icons/layers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6488" y="2441448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7532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Global Value Chain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827532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Integrates Pakistan into the global value chain through transparent, efficient, and digitized trade processes — implemented in Citibank and Deutsche Bank.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Communication between Application Server and PSW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1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Communication between Application Server and PSW (Part 2)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1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INTEGRATION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 Server Deployment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1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filetex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EDI Messages &amp; Annexures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specifications, response codes, and reference tables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EDI Messages Exchange for Trader Profiling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2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Sample Message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2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EDI Messages Exchange for Trader Profiling (Part 2)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2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EDI Messages Exchange for Trader Profiling (Part 3)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2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Message 9 – Sharing Updated Negative List of Suppliers with PSW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2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Sharing of GD &amp; Financial Information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2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Highlights &amp; Impact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22960" y="1417320"/>
            <a:ext cx="5074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HIGHLIGHTS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263640" y="1417320"/>
            <a:ext cx="5074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822960" y="1783080"/>
            <a:ext cx="507492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87552" y="1929384"/>
            <a:ext cx="420624" cy="420624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icons/layers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48" y="2011680"/>
            <a:ext cx="246888" cy="24688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536192" y="183794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Single-Entry Point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536192" y="2103120"/>
            <a:ext cx="42062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EIF, EEF, BDA, and BCA processing to minimize business costs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822960" y="2715768"/>
            <a:ext cx="507492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987552" y="2862072"/>
            <a:ext cx="420624" cy="420624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icons/trending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848" y="2944368"/>
            <a:ext cx="246888" cy="24688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536192" y="2770632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Real-Time Sync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1536192" y="3035808"/>
            <a:ext cx="42062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Token-based, real-time data synchronization with Pakistan Customs and PSW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822960" y="3648456"/>
            <a:ext cx="507492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987552" y="3794760"/>
            <a:ext cx="420624" cy="420624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2" descr="icons/shield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848" y="3877056"/>
            <a:ext cx="246888" cy="24688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536192" y="3703320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Maker-Checker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1536192" y="3968496"/>
            <a:ext cx="42062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compliance verification in trade finance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822960" y="4581144"/>
            <a:ext cx="507492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987552" y="4727448"/>
            <a:ext cx="420624" cy="420624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3" descr="icons/clipboard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9848" y="4809744"/>
            <a:ext cx="246888" cy="246888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536192" y="4636008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SBP Reporting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1536192" y="4901184"/>
            <a:ext cx="42062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generation of SBP-mandated reports, including ITRS</a:t>
            </a:r>
            <a:endParaRPr lang="en-US" sz="1000" dirty="0"/>
          </a:p>
        </p:txBody>
      </p:sp>
      <p:sp>
        <p:nvSpPr>
          <p:cNvPr id="26" name="Shape 20"/>
          <p:cNvSpPr/>
          <p:nvPr/>
        </p:nvSpPr>
        <p:spPr>
          <a:xfrm>
            <a:off x="822960" y="5513832"/>
            <a:ext cx="507492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1"/>
          <p:cNvSpPr/>
          <p:nvPr/>
        </p:nvSpPr>
        <p:spPr>
          <a:xfrm>
            <a:off x="987552" y="5660136"/>
            <a:ext cx="420624" cy="420624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8" name="Image 4" descr="icons/grid_go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9848" y="5742432"/>
            <a:ext cx="246888" cy="246888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1536192" y="5568696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Unified Dashboards</a:t>
            </a:r>
            <a:endParaRPr lang="en-US" sz="1200" dirty="0"/>
          </a:p>
        </p:txBody>
      </p:sp>
      <p:sp>
        <p:nvSpPr>
          <p:cNvPr id="30" name="Text 23"/>
          <p:cNvSpPr/>
          <p:nvPr/>
        </p:nvSpPr>
        <p:spPr>
          <a:xfrm>
            <a:off x="1536192" y="5833872"/>
            <a:ext cx="42062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Goods Declarations and endorsed documents</a:t>
            </a:r>
            <a:endParaRPr lang="en-US" sz="1000" dirty="0"/>
          </a:p>
        </p:txBody>
      </p:sp>
      <p:sp>
        <p:nvSpPr>
          <p:cNvPr id="31" name="Shape 24"/>
          <p:cNvSpPr/>
          <p:nvPr/>
        </p:nvSpPr>
        <p:spPr>
          <a:xfrm>
            <a:off x="6263640" y="1783080"/>
            <a:ext cx="5074920" cy="1033272"/>
          </a:xfrm>
          <a:prstGeom prst="roundRect">
            <a:avLst>
              <a:gd name="adj" fmla="val 531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5"/>
          <p:cNvSpPr/>
          <p:nvPr/>
        </p:nvSpPr>
        <p:spPr>
          <a:xfrm>
            <a:off x="6428232" y="1929384"/>
            <a:ext cx="420624" cy="420624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3" name="Image 5" descr="icons/barchart_go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0528" y="2011680"/>
            <a:ext cx="246888" cy="246888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6976872" y="183794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Faster Turnaround</a:t>
            </a:r>
            <a:endParaRPr lang="en-US" sz="1200" dirty="0"/>
          </a:p>
        </p:txBody>
      </p:sp>
      <p:sp>
        <p:nvSpPr>
          <p:cNvPr id="35" name="Text 27"/>
          <p:cNvSpPr/>
          <p:nvPr/>
        </p:nvSpPr>
        <p:spPr>
          <a:xfrm>
            <a:off x="6976872" y="2103120"/>
            <a:ext cx="4206240" cy="704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Eliminates manual data entry and paperwork, accelerating trade turnaround times</a:t>
            </a:r>
            <a:endParaRPr lang="en-US" sz="1000" dirty="0"/>
          </a:p>
        </p:txBody>
      </p:sp>
      <p:sp>
        <p:nvSpPr>
          <p:cNvPr id="36" name="Shape 28"/>
          <p:cNvSpPr/>
          <p:nvPr/>
        </p:nvSpPr>
        <p:spPr>
          <a:xfrm>
            <a:off x="6263640" y="2944368"/>
            <a:ext cx="5074920" cy="1033272"/>
          </a:xfrm>
          <a:prstGeom prst="roundRect">
            <a:avLst>
              <a:gd name="adj" fmla="val 531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29"/>
          <p:cNvSpPr/>
          <p:nvPr/>
        </p:nvSpPr>
        <p:spPr>
          <a:xfrm>
            <a:off x="6428232" y="3090672"/>
            <a:ext cx="420624" cy="420624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8" name="Image 6" descr="icons/search_gol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0528" y="3172968"/>
            <a:ext cx="246888" cy="246888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6976872" y="2999232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Fewer Errors</a:t>
            </a:r>
            <a:endParaRPr lang="en-US" sz="1200" dirty="0"/>
          </a:p>
        </p:txBody>
      </p:sp>
      <p:sp>
        <p:nvSpPr>
          <p:cNvPr id="40" name="Text 31"/>
          <p:cNvSpPr/>
          <p:nvPr/>
        </p:nvSpPr>
        <p:spPr>
          <a:xfrm>
            <a:off x="6976872" y="3264408"/>
            <a:ext cx="4206240" cy="704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Standardizes documentation to remove human error and discretionary delays</a:t>
            </a:r>
            <a:endParaRPr lang="en-US" sz="1000" dirty="0"/>
          </a:p>
        </p:txBody>
      </p:sp>
      <p:sp>
        <p:nvSpPr>
          <p:cNvPr id="41" name="Shape 32"/>
          <p:cNvSpPr/>
          <p:nvPr/>
        </p:nvSpPr>
        <p:spPr>
          <a:xfrm>
            <a:off x="6263640" y="4105656"/>
            <a:ext cx="5074920" cy="1033272"/>
          </a:xfrm>
          <a:prstGeom prst="roundRect">
            <a:avLst>
              <a:gd name="adj" fmla="val 531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Shape 33"/>
          <p:cNvSpPr/>
          <p:nvPr/>
        </p:nvSpPr>
        <p:spPr>
          <a:xfrm>
            <a:off x="6428232" y="4251960"/>
            <a:ext cx="420624" cy="420624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3" name="Image 7" descr="icons/dollar_gol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0528" y="4334256"/>
            <a:ext cx="246888" cy="246888"/>
          </a:xfrm>
          <a:prstGeom prst="rect">
            <a:avLst/>
          </a:prstGeom>
        </p:spPr>
      </p:pic>
      <p:sp>
        <p:nvSpPr>
          <p:cNvPr id="44" name="Text 34"/>
          <p:cNvSpPr/>
          <p:nvPr/>
        </p:nvSpPr>
        <p:spPr>
          <a:xfrm>
            <a:off x="6976872" y="4160520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Global Alignment</a:t>
            </a:r>
            <a:endParaRPr lang="en-US" sz="1200" dirty="0"/>
          </a:p>
        </p:txBody>
      </p:sp>
      <p:sp>
        <p:nvSpPr>
          <p:cNvPr id="45" name="Text 35"/>
          <p:cNvSpPr/>
          <p:nvPr/>
        </p:nvSpPr>
        <p:spPr>
          <a:xfrm>
            <a:off x="6976872" y="4425696"/>
            <a:ext cx="4206240" cy="704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Aligns Pakistan with international standards for better global value chain integration</a:t>
            </a:r>
            <a:endParaRPr lang="en-US" sz="1000" dirty="0"/>
          </a:p>
        </p:txBody>
      </p:sp>
      <p:sp>
        <p:nvSpPr>
          <p:cNvPr id="46" name="Shape 36"/>
          <p:cNvSpPr/>
          <p:nvPr/>
        </p:nvSpPr>
        <p:spPr>
          <a:xfrm>
            <a:off x="6263640" y="5266944"/>
            <a:ext cx="5074920" cy="1033272"/>
          </a:xfrm>
          <a:prstGeom prst="roundRect">
            <a:avLst>
              <a:gd name="adj" fmla="val 531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7" name="Shape 37"/>
          <p:cNvSpPr/>
          <p:nvPr/>
        </p:nvSpPr>
        <p:spPr>
          <a:xfrm>
            <a:off x="6428232" y="5413248"/>
            <a:ext cx="420624" cy="420624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8" name="Image 8" descr="icons/shield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0528" y="5495544"/>
            <a:ext cx="246888" cy="246888"/>
          </a:xfrm>
          <a:prstGeom prst="rect">
            <a:avLst/>
          </a:prstGeom>
        </p:spPr>
      </p:pic>
      <p:sp>
        <p:nvSpPr>
          <p:cNvPr id="49" name="Text 38"/>
          <p:cNvSpPr/>
          <p:nvPr/>
        </p:nvSpPr>
        <p:spPr>
          <a:xfrm>
            <a:off x="6976872" y="5321808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Stronger FX Tracking</a:t>
            </a:r>
            <a:endParaRPr lang="en-US" sz="1200" dirty="0"/>
          </a:p>
        </p:txBody>
      </p:sp>
      <p:sp>
        <p:nvSpPr>
          <p:cNvPr id="50" name="Text 39"/>
          <p:cNvSpPr/>
          <p:nvPr/>
        </p:nvSpPr>
        <p:spPr>
          <a:xfrm>
            <a:off x="6976872" y="5586984"/>
            <a:ext cx="4206240" cy="704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Strengthens FX tracking by ensuring all payments are backed by verified digital records</a:t>
            </a:r>
            <a:endParaRPr lang="en-US" sz="1000" dirty="0"/>
          </a:p>
        </p:txBody>
      </p:sp>
      <p:sp>
        <p:nvSpPr>
          <p:cNvPr id="51" name="Text 40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52" name="Text 41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Sharing of GD &amp; Financial Information (Part 2)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2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Sharing of GD &amp; Financial Information (Part 3)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2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Sharing of GD &amp; Financial Information (Part 4)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2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Annexure – 1 (Response Codes)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3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Annexure – 1 (Response Codes) (Part 2)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3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Annexure – 2 (Authorized Payment Modes)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3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Annexure – 3 (Account Status)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3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Annexure – 6 (List of API Messages which will be exchanged among PSW &amp; AD)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3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Annexure – 6 (List of API Messages which will be exchanged among PSW &amp; AD) (Part 2)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3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MESSAGES &amp; ANNEXURES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Glossary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flat_cropped/slide3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Architecture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371600"/>
            <a:ext cx="10058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multi-tier, secure enterprise application designed to streamline trade operations between banks and regulatory bodies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2286000"/>
            <a:ext cx="3246120" cy="3703320"/>
          </a:xfrm>
          <a:prstGeom prst="roundRect">
            <a:avLst>
              <a:gd name="adj" fmla="val 2254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43000" y="2651760"/>
            <a:ext cx="777240" cy="7772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shiel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024" y="2843784"/>
            <a:ext cx="393192" cy="39319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43000" y="361188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Logic Layer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1143000" y="4096512"/>
            <a:ext cx="26060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mandatory maker-checker mechanism for all critical actions, plus client profiles and operational parameters like currencies and delivery terms.</a:t>
            </a:r>
            <a:endParaRPr lang="en-US" sz="1100" dirty="0"/>
          </a:p>
        </p:txBody>
      </p:sp>
      <p:pic>
        <p:nvPicPr>
          <p:cNvPr id="10" name="Image 1" descr="icons/arrowrigh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3944" y="4000500"/>
            <a:ext cx="274320" cy="27432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4389120" y="2286000"/>
            <a:ext cx="3246120" cy="3703320"/>
          </a:xfrm>
          <a:prstGeom prst="roundRect">
            <a:avLst>
              <a:gd name="adj" fmla="val 2254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4709160" y="2651760"/>
            <a:ext cx="777240" cy="7772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icons/layers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1184" y="2843784"/>
            <a:ext cx="393192" cy="39319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709160" y="361188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Integration Layer</a:t>
            </a:r>
            <a:endParaRPr lang="en-US" sz="1550" dirty="0"/>
          </a:p>
        </p:txBody>
      </p:sp>
      <p:sp>
        <p:nvSpPr>
          <p:cNvPr id="15" name="Text 10"/>
          <p:cNvSpPr/>
          <p:nvPr/>
        </p:nvSpPr>
        <p:spPr>
          <a:xfrm>
            <a:off x="4709160" y="4096512"/>
            <a:ext cx="26060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 APIs over HTTPS for real-time data exchange with PSW and Customs, secured by JWT-based token authentication.</a:t>
            </a:r>
            <a:endParaRPr lang="en-US" sz="1100" dirty="0"/>
          </a:p>
        </p:txBody>
      </p:sp>
      <p:pic>
        <p:nvPicPr>
          <p:cNvPr id="16" name="Image 3" descr="icons/arrowrigh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0104" y="4000500"/>
            <a:ext cx="274320" cy="274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7955280" y="2286000"/>
            <a:ext cx="3246120" cy="3703320"/>
          </a:xfrm>
          <a:prstGeom prst="roundRect">
            <a:avLst>
              <a:gd name="adj" fmla="val 2254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2"/>
          <p:cNvSpPr/>
          <p:nvPr/>
        </p:nvSpPr>
        <p:spPr>
          <a:xfrm>
            <a:off x="8275320" y="2651760"/>
            <a:ext cx="777240" cy="7772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4" descr="icons/barchart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344" y="2843784"/>
            <a:ext cx="393192" cy="39319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8275320" y="361188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Regulatory Reporting Node</a:t>
            </a:r>
            <a:endParaRPr lang="en-US" sz="1550" dirty="0"/>
          </a:p>
        </p:txBody>
      </p:sp>
      <p:sp>
        <p:nvSpPr>
          <p:cNvPr id="21" name="Text 14"/>
          <p:cNvSpPr/>
          <p:nvPr/>
        </p:nvSpPr>
        <p:spPr>
          <a:xfrm>
            <a:off x="8275320" y="4096512"/>
            <a:ext cx="26060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synchronization of EIF/EEF and Goods Declarations, with regulatory submissions to the State Bank of Pakistan.</a:t>
            </a:r>
            <a:endParaRPr lang="en-US" sz="1100" dirty="0"/>
          </a:p>
        </p:txBody>
      </p:sp>
      <p:sp>
        <p:nvSpPr>
          <p:cNvPr id="22" name="Text 1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23" name="Text 1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monito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 Flow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setup, EIF/EEF forms, and user management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Login Form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3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Clients add/share with PSW form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3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Clients profile type add/share with PSW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3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Clients payment modes add/share with PSW form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3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Clients negative country add/share with PSW form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3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Clients negative commodity add/share with PSW form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3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8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Clients negative supplier add/share with PSW form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3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en-US" sz="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EIF (Electronic Import Form) creation form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3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endParaRPr lang="en-US" sz="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EIF sharing with PSW form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3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Functionality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187452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051560" y="2103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icons/users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576" y="2231136"/>
            <a:ext cx="292608" cy="2926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20574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Management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051560" y="27432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Create, modify, and control user access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507992" y="187452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736592" y="2103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shield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608" y="2231136"/>
            <a:ext cx="292608" cy="2926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22392" y="20574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Maker-Checker Approval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4736592" y="27432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Governs all critical actions across the platform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8193024" y="187452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8421624" y="2103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icons/briefcase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9640" y="2231136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107424" y="20574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Profile Management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8421624" y="27432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type, payment modes, and other configuration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822960" y="411480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1051560" y="434340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3" descr="icons/sliders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9576" y="4471416"/>
            <a:ext cx="292608" cy="29260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737360" y="429768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Operational Configuration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1051560" y="498348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Currency, delivery terms, suppliers, ports, and more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4507992" y="411480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19"/>
          <p:cNvSpPr/>
          <p:nvPr/>
        </p:nvSpPr>
        <p:spPr>
          <a:xfrm>
            <a:off x="4736592" y="434340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6" name="Image 4" descr="icons/filetext_go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4608" y="4471416"/>
            <a:ext cx="292608" cy="29260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422392" y="429768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EIF &amp; EEF Processing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4736592" y="498348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synchronization with PSW through token-based APIs</a:t>
            </a:r>
            <a:endParaRPr lang="en-US" sz="1050" dirty="0"/>
          </a:p>
        </p:txBody>
      </p:sp>
      <p:sp>
        <p:nvSpPr>
          <p:cNvPr id="29" name="Shape 22"/>
          <p:cNvSpPr/>
          <p:nvPr/>
        </p:nvSpPr>
        <p:spPr>
          <a:xfrm>
            <a:off x="8193024" y="411480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3"/>
          <p:cNvSpPr/>
          <p:nvPr/>
        </p:nvSpPr>
        <p:spPr>
          <a:xfrm>
            <a:off x="8421624" y="434340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1" name="Image 5" descr="icons/piechart_go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9640" y="4471416"/>
            <a:ext cx="292608" cy="29260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107424" y="429768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ITRS Regulatory Reporting</a:t>
            </a:r>
            <a:endParaRPr lang="en-US" sz="1300" dirty="0"/>
          </a:p>
        </p:txBody>
      </p:sp>
      <p:sp>
        <p:nvSpPr>
          <p:cNvPr id="33" name="Text 25"/>
          <p:cNvSpPr/>
          <p:nvPr/>
        </p:nvSpPr>
        <p:spPr>
          <a:xfrm>
            <a:off x="8421624" y="498348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SBP-compliant data submission, plus detailed audit reports</a:t>
            </a:r>
            <a:endParaRPr lang="en-US" sz="1050" dirty="0"/>
          </a:p>
        </p:txBody>
      </p:sp>
      <p:sp>
        <p:nvSpPr>
          <p:cNvPr id="34" name="Text 26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35" name="Text 27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EIF GDs share with PSW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3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EIF BDA add/share with PSW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4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</a:t>
            </a:r>
            <a:endParaRPr lang="en-US" sz="8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EEF (Electrinic Export Form) add/share with PSW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4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8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EEF BCA add/share with PSW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4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53</a:t>
            </a:r>
            <a:endParaRPr lang="en-US" sz="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EEF GDs share with PSW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4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</a:t>
            </a:r>
            <a:endParaRPr lang="en-US" sz="8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Export consignee add/share with PSW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4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</a:t>
            </a:r>
            <a:endParaRPr lang="en-US" sz="8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of bank request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4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</a:t>
            </a:r>
            <a:endParaRPr lang="en-US" sz="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 creation form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4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</a:t>
            </a:r>
            <a:endParaRPr lang="en-US" sz="8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creation form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4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</a:t>
            </a:r>
            <a:endParaRPr lang="en-US" sz="8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lid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Setup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data for countries, payment modes, delivery terms, and commodities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Goals &amp; Objectives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1508760"/>
            <a:ext cx="5120640" cy="1536192"/>
          </a:xfrm>
          <a:prstGeom prst="roundRect">
            <a:avLst>
              <a:gd name="adj" fmla="val 3571"/>
            </a:avLst>
          </a:prstGeom>
          <a:solidFill>
            <a:srgbClr val="F5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005840" y="1673352"/>
            <a:ext cx="365760" cy="36576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167335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508760" y="1618488"/>
            <a:ext cx="4251960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 of integration currently: prior issuance of an EIF/EEF by Authorized Dealers is required for the Trader to order to file the Goods Declaration with Customs for clearance of each import and export consignment.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245352" y="1508760"/>
            <a:ext cx="5120640" cy="1536192"/>
          </a:xfrm>
          <a:prstGeom prst="roundRect">
            <a:avLst>
              <a:gd name="adj" fmla="val 3571"/>
            </a:avLst>
          </a:prstGeom>
          <a:solidFill>
            <a:srgbClr val="F5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428232" y="1673352"/>
            <a:ext cx="365760" cy="36576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28232" y="167335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931152" y="1618488"/>
            <a:ext cx="4251960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Trader applies for EIF/EFE, which is either approved or rejected by the concerned authorized dealer.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22960" y="3182112"/>
            <a:ext cx="5120640" cy="1536192"/>
          </a:xfrm>
          <a:prstGeom prst="roundRect">
            <a:avLst>
              <a:gd name="adj" fmla="val 3571"/>
            </a:avLst>
          </a:prstGeom>
          <a:solidFill>
            <a:srgbClr val="F5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005840" y="3346704"/>
            <a:ext cx="365760" cy="36576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05840" y="334670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508760" y="3291840"/>
            <a:ext cx="4251960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Issuance of EIF/EFE is a time-consuming process and being a pre-requisite for filing of any import/export transaction increases time, cost, and complication in cross-border trade.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245352" y="3182112"/>
            <a:ext cx="5120640" cy="1536192"/>
          </a:xfrm>
          <a:prstGeom prst="roundRect">
            <a:avLst>
              <a:gd name="adj" fmla="val 3571"/>
            </a:avLst>
          </a:prstGeom>
          <a:solidFill>
            <a:srgbClr val="F5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428232" y="3346704"/>
            <a:ext cx="365760" cy="36576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428232" y="334670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931152" y="3291840"/>
            <a:ext cx="4251960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PSW system will real-time data exchange amongst the PSW and authorized dealers have been identified as a 'priority' return to be included in PSW.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22960" y="4855464"/>
            <a:ext cx="5120640" cy="1536192"/>
          </a:xfrm>
          <a:prstGeom prst="roundRect">
            <a:avLst>
              <a:gd name="adj" fmla="val 3571"/>
            </a:avLst>
          </a:prstGeom>
          <a:solidFill>
            <a:srgbClr val="F5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1005840" y="5020056"/>
            <a:ext cx="365760" cy="36576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005840" y="50200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508760" y="4965192"/>
            <a:ext cx="4251960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proposed system is predicated on pre-approved banking profiles of the traders developed after due diligence utilizing KYC principles by the Authorized dealers.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245352" y="4855464"/>
            <a:ext cx="5120640" cy="1536192"/>
          </a:xfrm>
          <a:prstGeom prst="roundRect">
            <a:avLst>
              <a:gd name="adj" fmla="val 3571"/>
            </a:avLst>
          </a:prstGeom>
          <a:solidFill>
            <a:srgbClr val="F5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6428232" y="5020056"/>
            <a:ext cx="365760" cy="36576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428232" y="50200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931152" y="4965192"/>
            <a:ext cx="4251960" cy="13167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authorized dealers will share the trader profile, import/export financial transaction information, and BCA/BDA information with the PSW.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Country setup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4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</a:t>
            </a:r>
            <a:endParaRPr lang="en-US" sz="8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Payment mode setup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4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</a:t>
            </a:r>
            <a:endParaRPr lang="en-US" sz="8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 status setup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5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</a:t>
            </a:r>
            <a:endParaRPr lang="en-US" sz="8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Delivery term setup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5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</a:t>
            </a:r>
            <a:endParaRPr lang="en-US" sz="8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Commodity setup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5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8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Suppliers setup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5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</a:t>
            </a:r>
            <a:endParaRPr lang="en-US" sz="8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Commodity setup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5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</a:t>
            </a:r>
            <a:endParaRPr lang="en-US" sz="8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Cities setup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5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67</a:t>
            </a:r>
            <a:endParaRPr lang="en-US" sz="8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Country setup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4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</a:t>
            </a:r>
            <a:endParaRPr lang="en-US" sz="8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Email setup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5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Hardware &amp; Software Requirements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22960" y="150876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SYSTEMS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22960" y="1920240"/>
            <a:ext cx="109728" cy="10972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24128" y="1801368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Windows Server 2012 SP1 (Full Server or Server Core)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822960" y="2304288"/>
            <a:ext cx="109728" cy="10972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24128" y="2185416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Windows Server 2012 R2 (Full Server or Server Core)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822960" y="2688336"/>
            <a:ext cx="109728" cy="10972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24128" y="2569464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Windows Server 2016 (Full Server, Server Core, or Nano)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22960" y="3072384"/>
            <a:ext cx="109728" cy="10972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24128" y="2953512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 OS X 10.11, 10.12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22960" y="3456432"/>
            <a:ext cx="109728" cy="10972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24128" y="33375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Hat Enterprise Linux 7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22960" y="3840480"/>
            <a:ext cx="109728" cy="10972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24128" y="3721608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Ubuntu 14.04, 16.04, 17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09360" y="150876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ENVIRONMENT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309360" y="1920240"/>
            <a:ext cx="109728" cy="10972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510528" y="1801368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Processor: x86 or x64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309360" y="2304288"/>
            <a:ext cx="109728" cy="10972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510528" y="2185416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RAM: 8 GB (minimum), 16 GB (recommended)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309360" y="2688336"/>
            <a:ext cx="109728" cy="10972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510528" y="2569464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disk: up to 300 GB of available space may be required</a:t>
            </a:r>
            <a:endParaRPr lang="en-US" sz="11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4434840"/>
          <a:ext cx="10543032" cy="1728216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Application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Specs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F2A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Minimum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RAM: 8 GB   •   Cores: 4   •   Storage (SSD): 50 GB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F2A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Recommended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RAM: 16 GB   •   Cores: 8   •   Storage (SSD): 50–100 GB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5" name="Text 22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UOM setup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5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</a:t>
            </a:r>
            <a:endParaRPr lang="en-US" sz="8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barchar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Activity, transaction, and regulatory reports across EIF, EEF, and payments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</a:t>
            </a:r>
            <a:endParaRPr lang="en-US" sz="8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activity report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5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</a:t>
            </a:r>
            <a:endParaRPr lang="en-US" sz="8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activity report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5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</a:t>
            </a:r>
            <a:endParaRPr lang="en-US" sz="8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EIF report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6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74</a:t>
            </a:r>
            <a:endParaRPr lang="en-US" sz="8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EIF BDA report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6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</a:t>
            </a:r>
            <a:endParaRPr lang="en-US" sz="8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EEF report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6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</a:t>
            </a:r>
            <a:endParaRPr lang="en-US" sz="8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EEF BCA report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6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</a:t>
            </a:r>
            <a:endParaRPr lang="en-US" sz="8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Request/response with PSW report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6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</a:t>
            </a:r>
            <a:endParaRPr lang="en-US" sz="8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 Payment report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6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79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Specials &amp; Assumptions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822960" y="1508760"/>
            <a:ext cx="5074920" cy="4754880"/>
          </a:xfrm>
          <a:prstGeom prst="roundRect">
            <a:avLst>
              <a:gd name="adj" fmla="val 134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263640" y="1508760"/>
            <a:ext cx="5074920" cy="4754880"/>
          </a:xfrm>
          <a:prstGeom prst="roundRect">
            <a:avLst>
              <a:gd name="adj" fmla="val 1346"/>
            </a:avLst>
          </a:prstGeom>
          <a:solidFill>
            <a:srgbClr val="0F2A44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43000" y="17830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SPECIALS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1143000" y="231343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389888" y="219456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IIS Module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143000" y="295351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389888" y="283464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through Active Directory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143000" y="359359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389888" y="347472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Maker Checker at every level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143000" y="423367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389888" y="411480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mechanism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143000" y="487375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389888" y="475488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 Code manual upload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143000" y="551383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389888" y="539496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 Code automated upload option for future transactions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583680" y="17830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583680" y="231343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830568" y="2194560"/>
            <a:ext cx="41605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handoff of HS Code is not clear, has to clear in one or two months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583680" y="3209544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830568" y="3090672"/>
            <a:ext cx="41605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Assuming total 10 reports; in case of more reports, need clarification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583680" y="4105656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830568" y="3986784"/>
            <a:ext cx="41605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opening information is not clear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583680" y="5001768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830568" y="4882896"/>
            <a:ext cx="41605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library for email automation is also not clear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EIF BDA marking report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6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</a:t>
            </a:r>
            <a:endParaRPr lang="en-US" sz="8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EEF BCA marking report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6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81</a:t>
            </a:r>
            <a:endParaRPr lang="en-US" sz="8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FORM-E and Goods declaration report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6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</a:t>
            </a:r>
            <a:endParaRPr lang="en-US" sz="8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Advanced payment with Gd filled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6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</a:t>
            </a:r>
            <a:endParaRPr lang="en-US" sz="8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monito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Deutsche Bank Reference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screens from Deutsche Bank's application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84</a:t>
            </a:r>
            <a:endParaRPr lang="en-US" sz="8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DEUTSCHE BANK REFERENCE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Screenshot from Deutsche Bank's application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7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</a:t>
            </a:r>
            <a:endParaRPr lang="en-US" sz="8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DEUTSCHE BANK REFERENCE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EIF Request Draft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7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</a:t>
            </a:r>
            <a:endParaRPr lang="en-US" sz="8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DEUTSCHE BANK REFERENCE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BCA Regularization Draft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7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87</a:t>
            </a:r>
            <a:endParaRPr lang="en-US" sz="8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DEUTSCHE BANK REFERENCE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 GDA Draft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7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</a:t>
            </a:r>
            <a:endParaRPr lang="en-US" sz="8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piechar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ITRS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Transaction Reporting System setup and SBP data upload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89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lay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Technical Integration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concept, procedures, and secure token-based authentication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ITRS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Ac-700 upload form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7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91</a:t>
            </a:r>
            <a:endParaRPr lang="en-US" sz="8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ITRS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FT801 upload form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7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92</a:t>
            </a:r>
            <a:endParaRPr lang="en-US" sz="8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ITRS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final report will return an Excel file containing all ITRS data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psw/ppt/media/image7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PAKISTAN SINGLE WINDOW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</a:t>
            </a:r>
            <a:endParaRPr lang="en-US" sz="80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4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961120" y="3291840"/>
            <a:ext cx="5029200" cy="50292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65176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41248" y="35661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 welcome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502920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513892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54406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1958</Words>
  <Application>Microsoft Office PowerPoint</Application>
  <PresentationFormat>Widescreen</PresentationFormat>
  <Paragraphs>562</Paragraphs>
  <Slides>93</Slides>
  <Notes>93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9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Shahid Lakhani</cp:lastModifiedBy>
  <cp:revision>7</cp:revision>
  <dcterms:created xsi:type="dcterms:W3CDTF">2026-08-07T11:12:16Z</dcterms:created>
  <dcterms:modified xsi:type="dcterms:W3CDTF">2026-08-12T11:09:50Z</dcterms:modified>
</cp:coreProperties>
</file>