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1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450592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MMSEC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364992"/>
            <a:ext cx="9326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 &amp; Securities Management System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unified treasury platform for securities, money market, and regulatory compliance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 Framework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20700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reporting framework supporting operations, management oversight, audit, and regulatory compliance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22960" y="1737360"/>
            <a:ext cx="2523744" cy="4480560"/>
          </a:xfrm>
          <a:prstGeom prst="roundRect">
            <a:avLst>
              <a:gd name="adj" fmla="val 253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22960" y="1737360"/>
            <a:ext cx="2523744" cy="73152"/>
          </a:xfrm>
          <a:prstGeom prst="rect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1965960"/>
            <a:ext cx="21579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 Reports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05840" y="2688336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207008" y="2578608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Activity Report</a:t>
            </a:r>
            <a:endParaRPr lang="en-US" sz="930" dirty="0"/>
          </a:p>
        </p:txBody>
      </p:sp>
      <p:sp>
        <p:nvSpPr>
          <p:cNvPr id="10" name="Shape 8"/>
          <p:cNvSpPr/>
          <p:nvPr/>
        </p:nvSpPr>
        <p:spPr>
          <a:xfrm>
            <a:off x="1005840" y="352958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07008" y="3419856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Transaction Reports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1005840" y="4370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07008" y="4261104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 and Cash Flow Reports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1005840" y="5212080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07008" y="5102352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 / Reverse Repo Reports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3529584" y="1737360"/>
            <a:ext cx="2523744" cy="4480560"/>
          </a:xfrm>
          <a:prstGeom prst="roundRect">
            <a:avLst>
              <a:gd name="adj" fmla="val 253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529584" y="1737360"/>
            <a:ext cx="2523744" cy="73152"/>
          </a:xfrm>
          <a:prstGeom prst="rect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712464" y="1965960"/>
            <a:ext cx="21579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&amp; MIS Reports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712464" y="2688336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913632" y="2578608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and Position Reports</a:t>
            </a:r>
            <a:endParaRPr lang="en-US" sz="930" dirty="0"/>
          </a:p>
        </p:txBody>
      </p:sp>
      <p:sp>
        <p:nvSpPr>
          <p:cNvPr id="21" name="Shape 19"/>
          <p:cNvSpPr/>
          <p:nvPr/>
        </p:nvSpPr>
        <p:spPr>
          <a:xfrm>
            <a:off x="3712464" y="352958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913632" y="3419856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and Monthly Treasury Position</a:t>
            </a:r>
            <a:endParaRPr lang="en-US" sz="930" dirty="0"/>
          </a:p>
        </p:txBody>
      </p:sp>
      <p:sp>
        <p:nvSpPr>
          <p:cNvPr id="23" name="Shape 21"/>
          <p:cNvSpPr/>
          <p:nvPr/>
        </p:nvSpPr>
        <p:spPr>
          <a:xfrm>
            <a:off x="3712464" y="4370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913632" y="4261104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 and Limit Monitoring Reports</a:t>
            </a:r>
            <a:endParaRPr lang="en-US" sz="930" dirty="0"/>
          </a:p>
        </p:txBody>
      </p:sp>
      <p:sp>
        <p:nvSpPr>
          <p:cNvPr id="25" name="Shape 23"/>
          <p:cNvSpPr/>
          <p:nvPr/>
        </p:nvSpPr>
        <p:spPr>
          <a:xfrm>
            <a:off x="6236208" y="1737360"/>
            <a:ext cx="2523744" cy="4480560"/>
          </a:xfrm>
          <a:prstGeom prst="roundRect">
            <a:avLst>
              <a:gd name="adj" fmla="val 253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236208" y="1737360"/>
            <a:ext cx="2523744" cy="73152"/>
          </a:xfrm>
          <a:prstGeom prst="rect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19088" y="1965960"/>
            <a:ext cx="21579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&amp; SBP Reports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19088" y="2688336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20256" y="2578608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FXCRS Deal Upload Reports</a:t>
            </a:r>
            <a:endParaRPr lang="en-US" sz="930" dirty="0"/>
          </a:p>
        </p:txBody>
      </p:sp>
      <p:sp>
        <p:nvSpPr>
          <p:cNvPr id="30" name="Shape 28"/>
          <p:cNvSpPr/>
          <p:nvPr/>
        </p:nvSpPr>
        <p:spPr>
          <a:xfrm>
            <a:off x="6419088" y="352958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620256" y="3419856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MMCRS Regulatory Reports</a:t>
            </a:r>
            <a:endParaRPr lang="en-US" sz="930" dirty="0"/>
          </a:p>
        </p:txBody>
      </p:sp>
      <p:sp>
        <p:nvSpPr>
          <p:cNvPr id="32" name="Shape 30"/>
          <p:cNvSpPr/>
          <p:nvPr/>
        </p:nvSpPr>
        <p:spPr>
          <a:xfrm>
            <a:off x="6419088" y="4370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620256" y="4261104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SBP Prescribed Returns and Statements</a:t>
            </a:r>
            <a:endParaRPr lang="en-US" sz="930" dirty="0"/>
          </a:p>
        </p:txBody>
      </p:sp>
      <p:sp>
        <p:nvSpPr>
          <p:cNvPr id="34" name="Shape 32"/>
          <p:cNvSpPr/>
          <p:nvPr/>
        </p:nvSpPr>
        <p:spPr>
          <a:xfrm>
            <a:off x="8942832" y="1737360"/>
            <a:ext cx="2523744" cy="4480560"/>
          </a:xfrm>
          <a:prstGeom prst="roundRect">
            <a:avLst>
              <a:gd name="adj" fmla="val 253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8942832" y="1737360"/>
            <a:ext cx="2523744" cy="73152"/>
          </a:xfrm>
          <a:prstGeom prst="rect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9125712" y="1965960"/>
            <a:ext cx="215798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&amp; Control Reports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9125712" y="2688336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9326880" y="2578608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Activity and Access Logs</a:t>
            </a:r>
            <a:endParaRPr lang="en-US" sz="930" dirty="0"/>
          </a:p>
        </p:txBody>
      </p:sp>
      <p:sp>
        <p:nvSpPr>
          <p:cNvPr id="39" name="Shape 37"/>
          <p:cNvSpPr/>
          <p:nvPr/>
        </p:nvSpPr>
        <p:spPr>
          <a:xfrm>
            <a:off x="9125712" y="352958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9326880" y="3419856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 and Limit Override Reports</a:t>
            </a:r>
            <a:endParaRPr lang="en-US" sz="930" dirty="0"/>
          </a:p>
        </p:txBody>
      </p:sp>
      <p:sp>
        <p:nvSpPr>
          <p:cNvPr id="41" name="Shape 39"/>
          <p:cNvSpPr/>
          <p:nvPr/>
        </p:nvSpPr>
        <p:spPr>
          <a:xfrm>
            <a:off x="9125712" y="4370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9326880" y="4261104"/>
            <a:ext cx="197510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Deal and Accounting Trace Reports</a:t>
            </a:r>
            <a:endParaRPr lang="en-US" sz="930" dirty="0"/>
          </a:p>
        </p:txBody>
      </p:sp>
      <p:sp>
        <p:nvSpPr>
          <p:cNvPr id="43" name="Text 41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Reserve Interest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endParaRPr lang="en-US" sz="8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Accountant Receivable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8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</a:t>
            </a:r>
            <a:endParaRPr lang="en-US" sz="8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End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103</a:t>
            </a:r>
            <a:endParaRPr lang="en-US" sz="8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Commitment to Purchase Security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104</a:t>
            </a:r>
            <a:endParaRPr lang="en-US" sz="8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Commitment to Sales Security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</a:t>
            </a:r>
            <a:endParaRPr lang="en-US" sz="8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Commitment to Reverse Repo Security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106</a:t>
            </a:r>
            <a:endParaRPr lang="en-US" sz="8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ie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Repo, sale, reverse repo, and disposition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</a:t>
            </a:r>
            <a:endParaRPr lang="en-US" sz="8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 Form Own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108</a:t>
            </a:r>
            <a:endParaRPr lang="en-US" sz="8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109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 Portal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Login, dashboard, accounting entries, and deal booking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Reverse repo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</a:t>
            </a:r>
            <a:endParaRPr lang="en-US" sz="8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Disposition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</a:t>
            </a:r>
            <a:endParaRPr lang="en-US" sz="8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 Flow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</a:t>
            </a:r>
            <a:endParaRPr lang="en-US" sz="8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Purchase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113</a:t>
            </a:r>
            <a:endParaRPr lang="en-US" sz="8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MSF R Portfolio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114</a:t>
            </a:r>
            <a:endParaRPr lang="en-US" sz="8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lipbo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FinCon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repo, weekly position, and sale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115</a:t>
            </a:r>
            <a:endParaRPr lang="en-US" sz="8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FINCON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Reverse Repo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116</a:t>
            </a:r>
            <a:endParaRPr lang="en-US" sz="8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FINCON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Weekly Position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117</a:t>
            </a:r>
            <a:endParaRPr lang="en-US" sz="8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FINCON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</a:t>
            </a:r>
            <a:endParaRPr lang="en-US" sz="8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FINCON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Purchase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119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userplu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information records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8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 Information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121</a:t>
            </a:r>
            <a:endParaRPr lang="en-US" sz="8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trendin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Treasury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Portfolio, position, disposition, and cash flow reports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122</a:t>
            </a:r>
            <a:endParaRPr lang="en-US" sz="8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MSF R Portfolio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123</a:t>
            </a:r>
            <a:endParaRPr lang="en-US" sz="8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 Position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124</a:t>
            </a:r>
            <a:endParaRPr lang="en-US" sz="800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Disposition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</a:t>
            </a:r>
            <a:endParaRPr lang="en-US" sz="8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Cashflow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800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hiel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Bank of Pakistan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SBP lending, PIB weekly, and encashment reports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127</a:t>
            </a:r>
            <a:endParaRPr lang="en-US" sz="800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BANK OF PAKISTAN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FIB PIB Weekly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800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BANK OF PAKISTAN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Encashment Letter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129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Dashboard (full access to all screens)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BANK OF PAKISTAN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Daily Lending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130</a:t>
            </a:r>
            <a:endParaRPr lang="en-US" sz="800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Entries &amp; Format 31 generation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Booking Form with precise calculations of accruals settlement and rates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Purchase, sale, repo, reverse repo, and settlement forms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 Accounting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Securities Issue Dates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Purchase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Treasury Platform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 Citibank Pakistan's Treasury Department to manage securities, money market, repo/reverse repo, FX rates, and portfolios in compliance with SBP regulations.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lay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 Automation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deal initiation, authorization, settlement, accounting entries, regulatory reporting, and portfolio monitoring — integrated with SBP's FXCRS and MMCRS systems.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Controls &amp; Transparency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Strengthens operational controls, ensures regulatory compliance, and enhances transparency across all treasury activities.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Sales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Repo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Reverse Repo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Purchase Settlement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Sales Settlement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Repo Settlement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Reverse Repo Settlement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Deals W/1 Settlement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Deal, limit, client line, and settlement reporting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Authorized/Unauthorized Deals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05840" y="201168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lay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424" y="2112264"/>
            <a:ext cx="256032" cy="25603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27632" y="1901952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Instrument Coverage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627632" y="2194560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Market, Securities, Repo/Reverse Repo, FX rates, bidding, pledge securities, MAT and TP instruments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822960" y="2999232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05840" y="3182112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trending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3282696"/>
            <a:ext cx="256032" cy="25603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27632" y="3072384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Deal Uploads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1627632" y="3364992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uploads and reporting automated through FXCRS and MMCRS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822960" y="4169664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05840" y="4352544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dollar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424" y="4453128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27632" y="4242816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System-Generated Entries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1627632" y="4535424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entries for settlements, interest accruals, cash flows, and reversals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822960" y="5340096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1005840" y="552297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shield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424" y="5623560"/>
            <a:ext cx="256032" cy="25603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27632" y="5413248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Maker-Checker Controls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1627632" y="5705856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 limits, trader setup, and counterparty validation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6263640" y="1828800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6446520" y="201168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clipboard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104" y="2112264"/>
            <a:ext cx="256032" cy="25603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068312" y="1901952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 Manual Work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7068312" y="2194560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manual processing and spreadsheet-based treasury operations</a:t>
            </a:r>
            <a:endParaRPr lang="en-US" sz="1000" dirty="0"/>
          </a:p>
        </p:txBody>
      </p:sp>
      <p:sp>
        <p:nvSpPr>
          <p:cNvPr id="31" name="Shape 24"/>
          <p:cNvSpPr/>
          <p:nvPr/>
        </p:nvSpPr>
        <p:spPr>
          <a:xfrm>
            <a:off x="6263640" y="2999232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46520" y="3182112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barchart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104" y="3282696"/>
            <a:ext cx="256032" cy="25603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068312" y="3072384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Timely SBP Submission</a:t>
            </a:r>
            <a:endParaRPr lang="en-US" sz="1250" dirty="0"/>
          </a:p>
        </p:txBody>
      </p:sp>
      <p:sp>
        <p:nvSpPr>
          <p:cNvPr id="35" name="Text 27"/>
          <p:cNvSpPr/>
          <p:nvPr/>
        </p:nvSpPr>
        <p:spPr>
          <a:xfrm>
            <a:off x="7068312" y="3364992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Accurate, on-time submission of treasury deals via FXCRS and MMCRS</a:t>
            </a:r>
            <a:endParaRPr lang="en-US" sz="1000" dirty="0"/>
          </a:p>
        </p:txBody>
      </p:sp>
      <p:sp>
        <p:nvSpPr>
          <p:cNvPr id="36" name="Shape 28"/>
          <p:cNvSpPr/>
          <p:nvPr/>
        </p:nvSpPr>
        <p:spPr>
          <a:xfrm>
            <a:off x="6263640" y="4169664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46520" y="4352544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grid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7104" y="4453128"/>
            <a:ext cx="256032" cy="256032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7068312" y="4242816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Enforced Controls</a:t>
            </a:r>
            <a:endParaRPr lang="en-US" sz="1250" dirty="0"/>
          </a:p>
        </p:txBody>
      </p:sp>
      <p:sp>
        <p:nvSpPr>
          <p:cNvPr id="40" name="Text 31"/>
          <p:cNvSpPr/>
          <p:nvPr/>
        </p:nvSpPr>
        <p:spPr>
          <a:xfrm>
            <a:off x="7068312" y="4535424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Tenor limits, volume limits, exposure controls, and authorization hierarchies</a:t>
            </a:r>
            <a:endParaRPr lang="en-US" sz="1000" dirty="0"/>
          </a:p>
        </p:txBody>
      </p:sp>
      <p:sp>
        <p:nvSpPr>
          <p:cNvPr id="41" name="Shape 32"/>
          <p:cNvSpPr/>
          <p:nvPr/>
        </p:nvSpPr>
        <p:spPr>
          <a:xfrm>
            <a:off x="6263640" y="5340096"/>
            <a:ext cx="5074920" cy="1042416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6446520" y="552297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7" descr="icons/search_gol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7104" y="5623560"/>
            <a:ext cx="256032" cy="256032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7068312" y="5413248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Traceability</a:t>
            </a:r>
            <a:endParaRPr lang="en-US" sz="1250" dirty="0"/>
          </a:p>
        </p:txBody>
      </p:sp>
      <p:sp>
        <p:nvSpPr>
          <p:cNvPr id="45" name="Text 35"/>
          <p:cNvSpPr/>
          <p:nvPr/>
        </p:nvSpPr>
        <p:spPr>
          <a:xfrm>
            <a:off x="7068312" y="5705856"/>
            <a:ext cx="4114800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deal traceability, accounting audit trails, and historical reporting</a:t>
            </a:r>
            <a:endParaRPr lang="en-US" sz="1000" dirty="0"/>
          </a:p>
        </p:txBody>
      </p:sp>
      <p:sp>
        <p:nvSpPr>
          <p:cNvPr id="46" name="Text 3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47" name="Text 3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Authorized Limit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Line Report Deal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Line Report Deal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Detail of Report from Rev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Generation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Reverse Repo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 Purchase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Spool File Generation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to Settlement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3258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centralized treasury platform built on a secure enterprise architecture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2048256" cy="411480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554480" y="2240280"/>
            <a:ext cx="585216" cy="5852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40" y="2377440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32688" y="30175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 Office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50976" y="3566160"/>
            <a:ext cx="17922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3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capture, bidding, rate input, trader setup, counterparty management</a:t>
            </a:r>
            <a:endParaRPr lang="en-US" sz="930" dirty="0"/>
          </a:p>
        </p:txBody>
      </p:sp>
      <p:sp>
        <p:nvSpPr>
          <p:cNvPr id="10" name="Shape 7"/>
          <p:cNvSpPr/>
          <p:nvPr/>
        </p:nvSpPr>
        <p:spPr>
          <a:xfrm>
            <a:off x="3008376" y="1965960"/>
            <a:ext cx="2048256" cy="411480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3739896" y="2240280"/>
            <a:ext cx="585216" cy="5852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icons/shield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7056" y="2377440"/>
            <a:ext cx="310896" cy="31089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118104" y="30175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Middle Office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3136392" y="3566160"/>
            <a:ext cx="17922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3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monitoring, exposure management, tenor validation, compliance checks</a:t>
            </a:r>
            <a:endParaRPr lang="en-US" sz="930" dirty="0"/>
          </a:p>
        </p:txBody>
      </p:sp>
      <p:sp>
        <p:nvSpPr>
          <p:cNvPr id="15" name="Shape 11"/>
          <p:cNvSpPr/>
          <p:nvPr/>
        </p:nvSpPr>
        <p:spPr>
          <a:xfrm>
            <a:off x="5193792" y="1965960"/>
            <a:ext cx="2048256" cy="411480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5925312" y="2240280"/>
            <a:ext cx="585216" cy="5852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icons/server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2472" y="2377440"/>
            <a:ext cx="310896" cy="31089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303520" y="30175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 Office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321808" y="3566160"/>
            <a:ext cx="17922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3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 processing, accounting entries, interest calculations, day-end operations</a:t>
            </a:r>
            <a:endParaRPr lang="en-US" sz="930" dirty="0"/>
          </a:p>
        </p:txBody>
      </p:sp>
      <p:sp>
        <p:nvSpPr>
          <p:cNvPr id="20" name="Shape 15"/>
          <p:cNvSpPr/>
          <p:nvPr/>
        </p:nvSpPr>
        <p:spPr>
          <a:xfrm>
            <a:off x="7379208" y="1965960"/>
            <a:ext cx="2048256" cy="411480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8110728" y="2240280"/>
            <a:ext cx="585216" cy="5852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icons/layers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7888" y="2377440"/>
            <a:ext cx="310896" cy="31089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88936" y="30175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Integration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7507224" y="3566160"/>
            <a:ext cx="17922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3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connectivity with SBP FXCRS and MMCRS systems</a:t>
            </a:r>
            <a:endParaRPr lang="en-US" sz="930" dirty="0"/>
          </a:p>
        </p:txBody>
      </p:sp>
      <p:sp>
        <p:nvSpPr>
          <p:cNvPr id="25" name="Shape 19"/>
          <p:cNvSpPr/>
          <p:nvPr/>
        </p:nvSpPr>
        <p:spPr>
          <a:xfrm>
            <a:off x="9564624" y="1965960"/>
            <a:ext cx="2048256" cy="411480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10296144" y="2240280"/>
            <a:ext cx="585216" cy="5852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4" descr="icons/barchart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3304" y="2377440"/>
            <a:ext cx="310896" cy="31089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674352" y="30175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 &amp; MIS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9692640" y="3566160"/>
            <a:ext cx="17922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3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Operational, regulatory, and management information reports</a:t>
            </a:r>
            <a:endParaRPr lang="en-US" sz="930" dirty="0"/>
          </a:p>
        </p:txBody>
      </p:sp>
      <p:sp>
        <p:nvSpPr>
          <p:cNvPr id="30" name="Text 2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31" name="Text 2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Report Exchange Mature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PSLE Report Excluding Matured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Tenor Limit Export Sale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Wise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SUB Allocation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Line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Brokerage Reports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PSLE Including Mature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EXP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Line Report Sale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MMSEC Does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6364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0F2A44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1143000" y="210312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 provides structured screens and workflows for the complete lifecycle of treasury instruments, all following controlled maker-checker workflows.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1143000" y="29992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389888" y="288036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issuance, purchase, sale, pledging, and portfolio management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143000" y="3621024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389888" y="350215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 and Repo / Reverse Repo deal processing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143000" y="4242816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389888" y="4123944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rate input and valuation support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143000" y="4864608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389888" y="4745736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financial entries and cash flow generation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143000" y="5486400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389888" y="536752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and management reporting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58368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583680" y="2103120"/>
            <a:ext cx="4434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 is designed to deliver on five core objectives for the Treasury Department: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583680" y="281635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30568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Money Market &amp; Securities treasury operations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0" y="3438144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30568" y="331927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full compliance with SBP regulatory requirements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583680" y="4059936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830568" y="3941064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seamlessly with FXCRS and MMCRS systems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583680" y="4681728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30568" y="4562856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internal controls and authorization mechanisms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583680" y="5303520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830568" y="518464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real-time visibility of treasury positions and exposures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Customer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 Including Mature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PSE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MSF R Portfolio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PSLE SUMM Report Matured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lid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Trader, branch, client, and SBP-required setups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Required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Branch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MMSEC Users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22960" y="1371600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37160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Front Office (Dealers / Traders)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593592" y="1371600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730752" y="137160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Middle Office (Risk &amp; Compliance)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364224" y="1371600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01384" y="137160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Back Office (Settlements &amp; Accounting)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9134856" y="1371600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272016" y="1371600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&amp; Accounting Teams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22960" y="2313432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2313432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Audit &amp; Compliance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593592" y="2313432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730752" y="2313432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Management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64224" y="2313432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501384" y="2313432"/>
            <a:ext cx="2331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Bank of Pakistan (via FXCRS &amp; MMCRS)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22960" y="3246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 FUNCTIONAL MODULES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22960" y="3611880"/>
            <a:ext cx="2048256" cy="2606040"/>
          </a:xfrm>
          <a:prstGeom prst="roundRect">
            <a:avLst>
              <a:gd name="adj" fmla="val 3125"/>
            </a:avLst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3813048"/>
            <a:ext cx="177393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 Management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60120" y="4526280"/>
            <a:ext cx="17739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 setup, security types, portfolio setup, pledging, purchase/sale, position tracking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008376" y="3611880"/>
            <a:ext cx="2048256" cy="2606040"/>
          </a:xfrm>
          <a:prstGeom prst="roundRect">
            <a:avLst>
              <a:gd name="adj" fmla="val 3125"/>
            </a:avLst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145536" y="3813048"/>
            <a:ext cx="177393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Market &amp; Repo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145536" y="4526280"/>
            <a:ext cx="17739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 deals, bidding, acceptance, PKRV tenors, repo and reverse repo processing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193792" y="3611880"/>
            <a:ext cx="2048256" cy="2606040"/>
          </a:xfrm>
          <a:prstGeom prst="roundRect">
            <a:avLst>
              <a:gd name="adj" fmla="val 3125"/>
            </a:avLst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330952" y="3813048"/>
            <a:ext cx="177393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&amp; Financials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330952" y="4526280"/>
            <a:ext cx="17739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accruals, settlements, cash flows, reserve interest, receivables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379208" y="3611880"/>
            <a:ext cx="2048256" cy="2606040"/>
          </a:xfrm>
          <a:prstGeom prst="roundRect">
            <a:avLst>
              <a:gd name="adj" fmla="val 3125"/>
            </a:avLst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516368" y="3813048"/>
            <a:ext cx="177393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Setup &amp; Controls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7516368" y="4526280"/>
            <a:ext cx="17739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Traders, branches, counterparties, authorization limits, system parameters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9564624" y="3611880"/>
            <a:ext cx="2048256" cy="2606040"/>
          </a:xfrm>
          <a:prstGeom prst="roundRect">
            <a:avLst>
              <a:gd name="adj" fmla="val 3125"/>
            </a:avLst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9701784" y="3813048"/>
            <a:ext cx="177393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 &amp; Compliance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701784" y="4526280"/>
            <a:ext cx="177393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activity, weekly position, SBP reports, audit and history reports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trendin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 Input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cost, PKR rate, and volume limit inputs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Funding Cost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PKR Rate Input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Issue Volume Limit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Volume Limit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INPUT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TP Rate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gri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Variables Information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system variable configuration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Explanation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2048256" cy="420624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591056" y="2148840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591056" y="214884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32688" y="2834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Initiation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50976" y="3429000"/>
            <a:ext cx="1792224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Treasury Front Office (or a parent software feed) captures deal details — instrument type, counterparty, tenor, rate, and settlement instructions.</a:t>
            </a:r>
            <a:endParaRPr lang="en-US" sz="900" dirty="0"/>
          </a:p>
        </p:txBody>
      </p:sp>
      <p:pic>
        <p:nvPicPr>
          <p:cNvPr id="9" name="Image 0" descr="icons/arrowrigh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360" y="3867912"/>
            <a:ext cx="219456" cy="21945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3008376" y="1874520"/>
            <a:ext cx="2048256" cy="420624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3776472" y="2148840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776472" y="214884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3118104" y="2834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Maker-Checker Authorization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136392" y="3429000"/>
            <a:ext cx="1792224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Deals follow independent validation before execution; the system performs limit checks, tenor validations, and exposure controls.</a:t>
            </a:r>
            <a:endParaRPr lang="en-US" sz="900" dirty="0"/>
          </a:p>
        </p:txBody>
      </p:sp>
      <p:pic>
        <p:nvPicPr>
          <p:cNvPr id="15" name="Image 1" descr="icons/arrowrigh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776" y="3867912"/>
            <a:ext cx="219456" cy="219456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193792" y="1874520"/>
            <a:ext cx="2048256" cy="420624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5961888" y="2148840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5961888" y="214884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5303520" y="2834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 Office Processing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5321808" y="3429000"/>
            <a:ext cx="1792224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 generates settlement instructions, accounting entries, interest accruals, and cash flow schedules automatically.</a:t>
            </a:r>
            <a:endParaRPr lang="en-US" sz="900" dirty="0"/>
          </a:p>
        </p:txBody>
      </p:sp>
      <p:pic>
        <p:nvPicPr>
          <p:cNvPr id="21" name="Image 2" descr="icons/arrowrigh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192" y="3867912"/>
            <a:ext cx="219456" cy="219456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7379208" y="1874520"/>
            <a:ext cx="2048256" cy="420624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8147304" y="2148840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19"/>
          <p:cNvSpPr/>
          <p:nvPr/>
        </p:nvSpPr>
        <p:spPr>
          <a:xfrm>
            <a:off x="8147304" y="214884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5" name="Text 20"/>
          <p:cNvSpPr/>
          <p:nvPr/>
        </p:nvSpPr>
        <p:spPr>
          <a:xfrm>
            <a:off x="7488936" y="2834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Upload</a:t>
            </a:r>
            <a:endParaRPr lang="en-US" sz="1200" dirty="0"/>
          </a:p>
        </p:txBody>
      </p:sp>
      <p:sp>
        <p:nvSpPr>
          <p:cNvPr id="26" name="Text 21"/>
          <p:cNvSpPr/>
          <p:nvPr/>
        </p:nvSpPr>
        <p:spPr>
          <a:xfrm>
            <a:off x="7507224" y="3429000"/>
            <a:ext cx="1792224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 deal data is uploaded to SBP regulatory systems (FXCRS / MMCRS) as per prescribed formats.</a:t>
            </a:r>
            <a:endParaRPr lang="en-US" sz="900" dirty="0"/>
          </a:p>
        </p:txBody>
      </p:sp>
      <p:pic>
        <p:nvPicPr>
          <p:cNvPr id="27" name="Image 3" descr="icons/arrowrigh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608" y="3867912"/>
            <a:ext cx="219456" cy="219456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9564624" y="1874520"/>
            <a:ext cx="2048256" cy="4206240"/>
          </a:xfrm>
          <a:prstGeom prst="roundRect">
            <a:avLst>
              <a:gd name="adj" fmla="val 312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3"/>
          <p:cNvSpPr/>
          <p:nvPr/>
        </p:nvSpPr>
        <p:spPr>
          <a:xfrm>
            <a:off x="10332720" y="2148840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4"/>
          <p:cNvSpPr/>
          <p:nvPr/>
        </p:nvSpPr>
        <p:spPr>
          <a:xfrm>
            <a:off x="10332720" y="214884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1" name="Text 25"/>
          <p:cNvSpPr/>
          <p:nvPr/>
        </p:nvSpPr>
        <p:spPr>
          <a:xfrm>
            <a:off x="9674352" y="28346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Day-End &amp; Reporting</a:t>
            </a:r>
            <a:endParaRPr lang="en-US" sz="1200" dirty="0"/>
          </a:p>
        </p:txBody>
      </p:sp>
      <p:sp>
        <p:nvSpPr>
          <p:cNvPr id="32" name="Text 26"/>
          <p:cNvSpPr/>
          <p:nvPr/>
        </p:nvSpPr>
        <p:spPr>
          <a:xfrm>
            <a:off x="9692640" y="3429000"/>
            <a:ext cx="1792224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Day-end processing, portfolio position updates, and generation of regulatory, operational, and management reports.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34" name="Text 28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VARIABLES INFORMATION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Variables Information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ay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Securities System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periods, portfolios, issues, and tenors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Interest Period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Entries Updation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Groups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Issue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Types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SECURITIES SYSTEM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Tenor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Rate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exchange rate input and valuation support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Dependencies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32588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 relies on the availability and accuracy of key upstream and downstream systems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512064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" y="219456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2322576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6712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Banking System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737360" y="256032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of settlement accounts, customer data, and accounting integration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245352" y="1965960"/>
            <a:ext cx="512064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473952" y="219456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968" y="2322576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59752" y="216712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Regulatory Systems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159752" y="256032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FXCRS and MMCRS for regulatory deal reporting and compliance (optional)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22960" y="4114800"/>
            <a:ext cx="512064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1051560" y="434340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9576" y="4471416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737360" y="431596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 Data Repositories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1737360" y="470916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PKRV rates, FX rates, security issue details, tenor definitions, counterparty master data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245352" y="4114800"/>
            <a:ext cx="512064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6473952" y="434340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icons/monitor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1968" y="447141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59752" y="431596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/ Network Services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7159752" y="470916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for system notifications, alerts, and operational communications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26" name="Text 20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RATE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Rates input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riefcas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Bidding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 bidding, acceptance, and tenor generation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Market Bidding results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BID Acceptance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Tenor Form Generation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Bidding Preparation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Counterparty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officers, brokers, and counterparty records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COUNTERPARTY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 Officer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COUNTERPARTY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Broker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COUNTERPARTY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Counter Party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70992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6002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Preferable development environment: ASP.NET MVC.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icons/monito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30428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21945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Windows Server with IIS Manager installed is required to deploy the ASP.NET MVC application.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200400"/>
          <a:ext cx="10543032" cy="19202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ie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Market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 deal capture and processing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Money Market Deals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lipbo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PKRV tenor configuration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endParaRPr lang="en-US" sz="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PKRV Tenors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</a:t>
            </a:r>
            <a:endParaRPr lang="en-US" sz="8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Parameters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system parameter configuration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endParaRPr lang="en-US" sz="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PARAMETERS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Parameters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endParaRPr lang="en-US" sz="8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TROPS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 contracts, brokerage history, and receivables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  <a:endParaRPr lang="en-US" sz="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 Contract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</a:t>
            </a:r>
            <a:endParaRPr lang="en-US" sz="8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Brokerage Deal History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endParaRPr lang="en-US" sz="8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Brokerage Deal History report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mmsec/ppt/media/image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MMSEC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2109</Words>
  <Application>Microsoft Office PowerPoint</Application>
  <PresentationFormat>Widescreen</PresentationFormat>
  <Paragraphs>796</Paragraphs>
  <Slides>131</Slides>
  <Notes>131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131</vt:i4>
      </vt:variant>
    </vt:vector>
  </HeadingPairs>
  <TitlesOfParts>
    <vt:vector size="13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2</cp:revision>
  <dcterms:created xsi:type="dcterms:W3CDTF">2026-08-07T11:04:35Z</dcterms:created>
  <dcterms:modified xsi:type="dcterms:W3CDTF">2026-08-12T11:10:11Z</dcterms:modified>
</cp:coreProperties>
</file>