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63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Application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703320"/>
            <a:ext cx="8869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end-to-end digital platform for import operations, LCs, and compliance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Groups creation form which are further assigned to the application users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riefcas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 for partner types, geography, and classification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endParaRPr lang="en-US" sz="8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 creation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8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partners type setup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</a:t>
            </a:r>
            <a:endParaRPr lang="en-US" sz="8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City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103</a:t>
            </a:r>
            <a:endParaRPr lang="en-US" sz="8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104</a:t>
            </a:r>
            <a:endParaRPr lang="en-US" sz="8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Industry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105</a:t>
            </a:r>
            <a:endParaRPr lang="en-US" sz="8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Occupation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106</a:t>
            </a:r>
            <a:endParaRPr lang="en-US" sz="8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</a:t>
            </a:r>
            <a:endParaRPr lang="en-US" sz="8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9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108</a:t>
            </a:r>
            <a:endParaRPr lang="en-US" sz="8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 rates, rate definitions, and currency types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109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user creation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exchange rate maintenance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9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</a:t>
            </a:r>
            <a:endParaRPr lang="en-US" sz="8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rate definition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9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</a:t>
            </a:r>
            <a:endParaRPr lang="en-US" sz="8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9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</a:t>
            </a:r>
            <a:endParaRPr lang="en-US" sz="8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lid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 Forms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 for clients, costs, HS codes, insurance, and LC types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Base File to update the existing client details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Discrepancies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Policy Hs Code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Report Hs Code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 Policies against the client are set up in this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Platform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web-based platform built on C# and .NET Core that digitizes the bank's import operations — LCs, contracts, bills, and FX processes.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Compliance &amp; Integration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Maker-checker approvals and configurable setups for branches, clients, insurance, currencies, HS codes, and LC types, integrated with CD Direct.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barchar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 &amp; Insight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import lifecycle workflows and real-time MIS, SBP, and audit reports improve speed, accuracy, and compliance.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Issuance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Creation, amendment, and reporting for letters of credit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Discrepancies Sheet LC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Amendment ATOT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Issuance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Amendment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Amendment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Amortization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Contingent Card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Functionality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scalable, and fully compliant digital workflow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2276856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&amp; Role Management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051560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accounts with roles and maker-checker approvals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507992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736592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icons/slid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276856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22392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Flexible Configuration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4736592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branches, clients, insurance, currencies, HS codes, and LC types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193024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421624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icons/filetex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2276856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107424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&amp; Contract Management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8421624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and amend LCs and contracts, with CD Direct integration for contract reception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822960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1051560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icons/package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576" y="451713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737360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Bill Initiation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1051560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 and track bills against LCs and contracts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4507992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736592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4" descr="icons/trending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608" y="4517136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422392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FX &amp; Payments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4736592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LC issuance, authorization, payments, and FX bookings</a:t>
            </a:r>
            <a:endParaRPr lang="en-US" sz="1100" dirty="0"/>
          </a:p>
        </p:txBody>
      </p:sp>
      <p:sp>
        <p:nvSpPr>
          <p:cNvPr id="30" name="Shape 23"/>
          <p:cNvSpPr/>
          <p:nvPr/>
        </p:nvSpPr>
        <p:spPr>
          <a:xfrm>
            <a:off x="8193024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421624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5" descr="icons/piechart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9640" y="4517136"/>
            <a:ext cx="292608" cy="29260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107424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Reporting</a:t>
            </a:r>
            <a:endParaRPr lang="en-US" sz="1350" dirty="0"/>
          </a:p>
        </p:txBody>
      </p:sp>
      <p:sp>
        <p:nvSpPr>
          <p:cNvPr id="34" name="Text 26"/>
          <p:cNvSpPr/>
          <p:nvPr/>
        </p:nvSpPr>
        <p:spPr>
          <a:xfrm>
            <a:off x="8421624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real-time MIS, SBP, and audit reports from centralized dashboards with SSO</a:t>
            </a:r>
            <a:endParaRPr lang="en-US" sz="1100" dirty="0"/>
          </a:p>
        </p:txBody>
      </p:sp>
      <p:sp>
        <p:nvSpPr>
          <p:cNvPr id="35" name="Text 27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System for Citi User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Registers and volume reporting across LCs and contracts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 payment open account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CLFA client wise maturity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CLFA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opening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volume details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Contract IB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opening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hiel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Maker-checker approval for bills, contracts, and payments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bill authorization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ENHANCEMENT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User Creation Module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0584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56" y="3191256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User Creation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37160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can be created and managed through the new proposed dynamic module — replacing the previous static process.</a:t>
            </a:r>
            <a:endParaRPr lang="en-US" sz="125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152" y="3685032"/>
            <a:ext cx="310896" cy="31089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17220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53796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53796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416" y="3191256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3796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Portal Integration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653796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dynamic user-creation module will be incorporated directly into the Re Import Export Portal.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bill authorization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Issuance/Amendment authorization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Issuance/Amendment authorization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 authorization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ay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Issuance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issuance, amendment, and CitiDirect integration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Issuance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amendment registeration certificate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amendment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amendment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CitiDirect contract approval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694944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188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Fifteen integrated modules power the complete import lifecycle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69164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591056" y="185623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28" y="1975104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6112" y="244144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Users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008376" y="169164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776472" y="185623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liders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344" y="1975104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081528" y="244144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Forms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5193792" y="169164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5961888" y="185623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filetext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0" y="1975104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266944" y="244144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Issuance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7379208" y="169164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147304" y="185623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monitor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176" y="1975104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452360" y="244144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System for Citi User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9564624" y="169164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10332720" y="185623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icons/shield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1592" y="1975104"/>
            <a:ext cx="274320" cy="2743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637776" y="244144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822960" y="333756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1591056" y="350215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5" descr="icons/layers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9928" y="3621024"/>
            <a:ext cx="274320" cy="27432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896112" y="408736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000" dirty="0"/>
          </a:p>
        </p:txBody>
      </p:sp>
      <p:sp>
        <p:nvSpPr>
          <p:cNvPr id="29" name="Shape 21"/>
          <p:cNvSpPr/>
          <p:nvPr/>
        </p:nvSpPr>
        <p:spPr>
          <a:xfrm>
            <a:off x="3008376" y="333756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2"/>
          <p:cNvSpPr/>
          <p:nvPr/>
        </p:nvSpPr>
        <p:spPr>
          <a:xfrm>
            <a:off x="3776472" y="350215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6" descr="icons/barchart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344" y="3621024"/>
            <a:ext cx="274320" cy="27432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3081528" y="408736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000" dirty="0"/>
          </a:p>
        </p:txBody>
      </p:sp>
      <p:sp>
        <p:nvSpPr>
          <p:cNvPr id="33" name="Shape 24"/>
          <p:cNvSpPr/>
          <p:nvPr/>
        </p:nvSpPr>
        <p:spPr>
          <a:xfrm>
            <a:off x="5193792" y="333756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5"/>
          <p:cNvSpPr/>
          <p:nvPr/>
        </p:nvSpPr>
        <p:spPr>
          <a:xfrm>
            <a:off x="5961888" y="350215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7" descr="icons/grid_nav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0760" y="3621024"/>
            <a:ext cx="274320" cy="27432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5266944" y="408736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Forms</a:t>
            </a:r>
            <a:endParaRPr lang="en-US" sz="1000" dirty="0"/>
          </a:p>
        </p:txBody>
      </p:sp>
      <p:sp>
        <p:nvSpPr>
          <p:cNvPr id="37" name="Shape 27"/>
          <p:cNvSpPr/>
          <p:nvPr/>
        </p:nvSpPr>
        <p:spPr>
          <a:xfrm>
            <a:off x="7379208" y="333756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28"/>
          <p:cNvSpPr/>
          <p:nvPr/>
        </p:nvSpPr>
        <p:spPr>
          <a:xfrm>
            <a:off x="8147304" y="350215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8" descr="icons/package_nav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6176" y="3621024"/>
            <a:ext cx="274320" cy="274320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7452360" y="408736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000" dirty="0"/>
          </a:p>
        </p:txBody>
      </p:sp>
      <p:sp>
        <p:nvSpPr>
          <p:cNvPr id="41" name="Shape 30"/>
          <p:cNvSpPr/>
          <p:nvPr/>
        </p:nvSpPr>
        <p:spPr>
          <a:xfrm>
            <a:off x="9564624" y="333756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31"/>
          <p:cNvSpPr/>
          <p:nvPr/>
        </p:nvSpPr>
        <p:spPr>
          <a:xfrm>
            <a:off x="10332720" y="350215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9" descr="icons/dollar_nav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51592" y="3621024"/>
            <a:ext cx="274320" cy="274320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9637776" y="408736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of Import Bill</a:t>
            </a:r>
            <a:endParaRPr lang="en-US" sz="1000" dirty="0"/>
          </a:p>
        </p:txBody>
      </p:sp>
      <p:sp>
        <p:nvSpPr>
          <p:cNvPr id="45" name="Shape 33"/>
          <p:cNvSpPr/>
          <p:nvPr/>
        </p:nvSpPr>
        <p:spPr>
          <a:xfrm>
            <a:off x="822960" y="498348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1591056" y="514807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10" descr="icons/clipboard_nav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09928" y="5266944"/>
            <a:ext cx="274320" cy="274320"/>
          </a:xfrm>
          <a:prstGeom prst="rect">
            <a:avLst/>
          </a:prstGeom>
        </p:spPr>
      </p:pic>
      <p:sp>
        <p:nvSpPr>
          <p:cNvPr id="48" name="Text 35"/>
          <p:cNvSpPr/>
          <p:nvPr/>
        </p:nvSpPr>
        <p:spPr>
          <a:xfrm>
            <a:off x="896112" y="573328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 Endorsement (SGTEE)</a:t>
            </a:r>
            <a:endParaRPr lang="en-US" sz="1000" dirty="0"/>
          </a:p>
        </p:txBody>
      </p:sp>
      <p:sp>
        <p:nvSpPr>
          <p:cNvPr id="49" name="Shape 36"/>
          <p:cNvSpPr/>
          <p:nvPr/>
        </p:nvSpPr>
        <p:spPr>
          <a:xfrm>
            <a:off x="3008376" y="498348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37"/>
          <p:cNvSpPr/>
          <p:nvPr/>
        </p:nvSpPr>
        <p:spPr>
          <a:xfrm>
            <a:off x="3776472" y="514807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1" name="Image 11" descr="icons/trending_nav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95344" y="5266944"/>
            <a:ext cx="274320" cy="274320"/>
          </a:xfrm>
          <a:prstGeom prst="rect">
            <a:avLst/>
          </a:prstGeom>
        </p:spPr>
      </p:pic>
      <p:sp>
        <p:nvSpPr>
          <p:cNvPr id="52" name="Text 38"/>
          <p:cNvSpPr/>
          <p:nvPr/>
        </p:nvSpPr>
        <p:spPr>
          <a:xfrm>
            <a:off x="3081528" y="573328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000" dirty="0"/>
          </a:p>
        </p:txBody>
      </p:sp>
      <p:sp>
        <p:nvSpPr>
          <p:cNvPr id="53" name="Shape 39"/>
          <p:cNvSpPr/>
          <p:nvPr/>
        </p:nvSpPr>
        <p:spPr>
          <a:xfrm>
            <a:off x="5193792" y="498348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40"/>
          <p:cNvSpPr/>
          <p:nvPr/>
        </p:nvSpPr>
        <p:spPr>
          <a:xfrm>
            <a:off x="5961888" y="514807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5" name="Image 12" descr="icons/calendar_nav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80760" y="5266944"/>
            <a:ext cx="274320" cy="274320"/>
          </a:xfrm>
          <a:prstGeom prst="rect">
            <a:avLst/>
          </a:prstGeom>
        </p:spPr>
      </p:pic>
      <p:sp>
        <p:nvSpPr>
          <p:cNvPr id="56" name="Text 41"/>
          <p:cNvSpPr/>
          <p:nvPr/>
        </p:nvSpPr>
        <p:spPr>
          <a:xfrm>
            <a:off x="5266944" y="573328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000" dirty="0"/>
          </a:p>
        </p:txBody>
      </p:sp>
      <p:sp>
        <p:nvSpPr>
          <p:cNvPr id="57" name="Shape 42"/>
          <p:cNvSpPr/>
          <p:nvPr/>
        </p:nvSpPr>
        <p:spPr>
          <a:xfrm>
            <a:off x="7379208" y="498348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43"/>
          <p:cNvSpPr/>
          <p:nvPr/>
        </p:nvSpPr>
        <p:spPr>
          <a:xfrm>
            <a:off x="8147304" y="514807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9" name="Image 13" descr="icons/briefcase_nav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66176" y="5266944"/>
            <a:ext cx="274320" cy="274320"/>
          </a:xfrm>
          <a:prstGeom prst="rect">
            <a:avLst/>
          </a:prstGeom>
        </p:spPr>
      </p:pic>
      <p:sp>
        <p:nvSpPr>
          <p:cNvPr id="60" name="Text 44"/>
          <p:cNvSpPr/>
          <p:nvPr/>
        </p:nvSpPr>
        <p:spPr>
          <a:xfrm>
            <a:off x="7452360" y="573328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000" dirty="0"/>
          </a:p>
        </p:txBody>
      </p:sp>
      <p:sp>
        <p:nvSpPr>
          <p:cNvPr id="61" name="Shape 45"/>
          <p:cNvSpPr/>
          <p:nvPr/>
        </p:nvSpPr>
        <p:spPr>
          <a:xfrm>
            <a:off x="9564624" y="4983480"/>
            <a:ext cx="2048256" cy="1481328"/>
          </a:xfrm>
          <a:prstGeom prst="roundRect">
            <a:avLst>
              <a:gd name="adj" fmla="val 4321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hape 46"/>
          <p:cNvSpPr/>
          <p:nvPr/>
        </p:nvSpPr>
        <p:spPr>
          <a:xfrm>
            <a:off x="10332720" y="5148072"/>
            <a:ext cx="512064" cy="51206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3" name="Image 14" descr="icons/dollar_nav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51592" y="5266944"/>
            <a:ext cx="274320" cy="274320"/>
          </a:xfrm>
          <a:prstGeom prst="rect">
            <a:avLst/>
          </a:prstGeom>
        </p:spPr>
      </p:pic>
      <p:sp>
        <p:nvSpPr>
          <p:cNvPr id="64" name="Text 47"/>
          <p:cNvSpPr/>
          <p:nvPr/>
        </p:nvSpPr>
        <p:spPr>
          <a:xfrm>
            <a:off x="9637776" y="5733288"/>
            <a:ext cx="1901952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000" dirty="0"/>
          </a:p>
        </p:txBody>
      </p:sp>
      <p:sp>
        <p:nvSpPr>
          <p:cNvPr id="65" name="Text 48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66" name="Text 49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missing hs codes update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registeration certificate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ISSUANCE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 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information across contracts, LCs, and users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 payment open account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CLFA client wise maturity contract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opening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payment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arrival notice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contract IB register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70992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6002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Preferable development environment: ASP.NET Core 6.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icons/monito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30428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21945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Windows Server with IIS Manager installed is required to deploy the ASP.NET Core application.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200400"/>
          <a:ext cx="10543032" cy="19202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payment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volume detail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volume summary details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LC/Contract volume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modification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modification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gri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Forms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margin, client, and HS code maintenance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 margin maintenance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&amp; Access Management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sign-on, branches, groups, and application users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detail modification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HS Code cash margin maintenance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FORMS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policy hs code maintenance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ackag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Bill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Documents, manifolds, and transaction sheets for import bills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document acceptance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document covering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Sight Import bill manifold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Usance Import bill manifold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bill contract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LC/Contract Import bill issuance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Login with SSO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ogi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23113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88036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Sign-On integration removes the need for manual User ID and password entry, streamlining secure access to the platform for every user.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623560" y="1554480"/>
            <a:ext cx="592531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unpacked_imp/ppt/media/image4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43600" y="1874520"/>
            <a:ext cx="5285232" cy="4251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 of Import Bill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transactions and retirement of import bills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OF 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Contract payment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OF 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bill sight retirement payment transaction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OF 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bill usance retirement payment transaction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OF IMPORT BILL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 of import bill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lipbo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AW Endorsement (SGTEE)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Endorsement issuance, cancellation, and transaction reporting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 ENDORSEMENT (SGTEE)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AW Endorsement issuace form against LC/Contract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 ENDORSEMENT (SGTEE)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AW Endorsement transaction sheet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 ENDORSEMENT (SGTEE)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Cancellation of contract AW endorsement issuance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 ENDORSEMENT (SGTEE)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Cancellation of LC AW endorsement issuance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Branch Select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trendin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bookings and third-party payments against LCs and contracts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ATOT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LC/Contract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endParaRPr lang="en-US" sz="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transaction sheet for LC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</a:t>
            </a:r>
            <a:endParaRPr lang="en-US" sz="8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transaction sheet for contract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endParaRPr lang="en-US" sz="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Third party FX Booking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7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endParaRPr lang="en-US" sz="8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Third party payments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</a:t>
            </a:r>
            <a:endParaRPr lang="en-US" sz="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alend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calendars and holiday type configuration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</a:t>
            </a:r>
            <a:endParaRPr lang="en-US" sz="8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entry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</a:t>
            </a:r>
            <a:endParaRPr lang="en-US" sz="8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types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imp/ppt/media/image8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1724</Words>
  <Application>Microsoft Office PowerPoint</Application>
  <PresentationFormat>Widescreen</PresentationFormat>
  <Paragraphs>634</Paragraphs>
  <Slides>113</Slides>
  <Notes>113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113</vt:i4>
      </vt:variant>
    </vt:vector>
  </HeadingPairs>
  <TitlesOfParts>
    <vt:vector size="1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2</cp:revision>
  <dcterms:created xsi:type="dcterms:W3CDTF">2026-08-06T09:11:24Z</dcterms:created>
  <dcterms:modified xsi:type="dcterms:W3CDTF">2026-08-12T11:10:41Z</dcterms:modified>
</cp:coreProperties>
</file>