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7" d="100"/>
          <a:sy n="67" d="100"/>
        </p:scale>
        <p:origin x="240"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1016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4.png"/><Relationship Id="rId7"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1.png"/><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5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5.png"/><Relationship Id="rId12"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5.png"/><Relationship Id="rId5" Type="http://schemas.openxmlformats.org/officeDocument/2006/relationships/image" Target="../media/image2.png"/><Relationship Id="rId15" Type="http://schemas.openxmlformats.org/officeDocument/2006/relationships/image" Target="../media/image18.png"/><Relationship Id="rId10" Type="http://schemas.openxmlformats.org/officeDocument/2006/relationships/image" Target="../media/image14.png"/><Relationship Id="rId4" Type="http://schemas.openxmlformats.org/officeDocument/2006/relationships/image" Target="../media/image4.png"/><Relationship Id="rId9" Type="http://schemas.openxmlformats.org/officeDocument/2006/relationships/image" Target="../media/image7.png"/><Relationship Id="rId14" Type="http://schemas.openxmlformats.org/officeDocument/2006/relationships/image" Target="../media/image9.png"/></Relationships>
</file>

<file path=ppt/slides/_rels/slide6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F2A44"/>
        </a:solidFill>
        <a:effectLst/>
      </p:bgPr>
    </p:bg>
    <p:spTree>
      <p:nvGrpSpPr>
        <p:cNvPr id="1" name=""/>
        <p:cNvGrpSpPr/>
        <p:nvPr/>
      </p:nvGrpSpPr>
      <p:grpSpPr>
        <a:xfrm>
          <a:off x="0" y="0"/>
          <a:ext cx="0" cy="0"/>
          <a:chOff x="0" y="0"/>
          <a:chExt cx="0" cy="0"/>
        </a:xfrm>
      </p:grpSpPr>
      <p:sp>
        <p:nvSpPr>
          <p:cNvPr id="2" name="Shape 0"/>
          <p:cNvSpPr/>
          <p:nvPr/>
        </p:nvSpPr>
        <p:spPr>
          <a:xfrm>
            <a:off x="8778240" y="-2194560"/>
            <a:ext cx="5943600" cy="5943600"/>
          </a:xfrm>
          <a:prstGeom prst="ellipse">
            <a:avLst/>
          </a:prstGeom>
          <a:solidFill>
            <a:srgbClr val="1B3F63"/>
          </a:solidFill>
          <a:ln/>
        </p:spPr>
        <p:txBody>
          <a:bodyPr/>
          <a:lstStyle/>
          <a:p>
            <a:endParaRPr lang="en-US"/>
          </a:p>
        </p:txBody>
      </p:sp>
      <p:sp>
        <p:nvSpPr>
          <p:cNvPr id="3" name="Shape 1"/>
          <p:cNvSpPr/>
          <p:nvPr/>
        </p:nvSpPr>
        <p:spPr>
          <a:xfrm>
            <a:off x="9692640" y="-1280160"/>
            <a:ext cx="4114800" cy="4114800"/>
          </a:xfrm>
          <a:prstGeom prst="ellipse">
            <a:avLst/>
          </a:prstGeom>
          <a:ln w="12700">
            <a:solidFill>
              <a:srgbClr val="C9971F"/>
            </a:solidFill>
            <a:prstDash val="solid"/>
          </a:ln>
        </p:spPr>
        <p:txBody>
          <a:bodyPr/>
          <a:lstStyle/>
          <a:p>
            <a:endParaRPr lang="en-US"/>
          </a:p>
        </p:txBody>
      </p:sp>
      <p:sp>
        <p:nvSpPr>
          <p:cNvPr id="4" name="Shape 2"/>
          <p:cNvSpPr/>
          <p:nvPr/>
        </p:nvSpPr>
        <p:spPr>
          <a:xfrm>
            <a:off x="-2011680" y="4206240"/>
            <a:ext cx="3840480" cy="3840480"/>
          </a:xfrm>
          <a:prstGeom prst="ellipse">
            <a:avLst/>
          </a:prstGeom>
          <a:ln w="19050">
            <a:solidFill>
              <a:srgbClr val="1B3F63"/>
            </a:solidFill>
            <a:prstDash val="solid"/>
          </a:ln>
        </p:spPr>
        <p:txBody>
          <a:bodyPr/>
          <a:lstStyle/>
          <a:p>
            <a:endParaRPr lang="en-US"/>
          </a:p>
        </p:txBody>
      </p:sp>
      <p:sp>
        <p:nvSpPr>
          <p:cNvPr id="5" name="Text 3"/>
          <p:cNvSpPr/>
          <p:nvPr/>
        </p:nvSpPr>
        <p:spPr>
          <a:xfrm>
            <a:off x="822960" y="2148840"/>
            <a:ext cx="8229600" cy="365760"/>
          </a:xfrm>
          <a:prstGeom prst="rect">
            <a:avLst/>
          </a:prstGeom>
          <a:noFill/>
          <a:ln/>
        </p:spPr>
        <p:txBody>
          <a:bodyPr wrap="square" rtlCol="0" anchor="ctr"/>
          <a:lstStyle/>
          <a:p>
            <a:pPr marL="0" indent="0">
              <a:buNone/>
            </a:pPr>
            <a:r>
              <a:rPr lang="en-US" sz="1400" b="1" kern="0" spc="220" dirty="0">
                <a:solidFill>
                  <a:srgbClr val="C9971F"/>
                </a:solidFill>
                <a:latin typeface="Calibri" pitchFamily="34" charset="0"/>
                <a:ea typeface="Calibri" pitchFamily="34" charset="-122"/>
                <a:cs typeface="Calibri" pitchFamily="34" charset="-120"/>
              </a:rPr>
              <a:t>ZEALOUS TECHNOLOGIES  •  PRODUCT OVERVIEW</a:t>
            </a:r>
            <a:endParaRPr lang="en-US" sz="1400" dirty="0"/>
          </a:p>
        </p:txBody>
      </p:sp>
      <p:sp>
        <p:nvSpPr>
          <p:cNvPr id="6" name="Text 4"/>
          <p:cNvSpPr/>
          <p:nvPr/>
        </p:nvSpPr>
        <p:spPr>
          <a:xfrm>
            <a:off x="777240" y="2450592"/>
            <a:ext cx="9601200" cy="914400"/>
          </a:xfrm>
          <a:prstGeom prst="rect">
            <a:avLst/>
          </a:prstGeom>
          <a:noFill/>
          <a:ln/>
        </p:spPr>
        <p:txBody>
          <a:bodyPr wrap="square" rtlCol="0" anchor="ctr"/>
          <a:lstStyle/>
          <a:p>
            <a:pPr marL="0" indent="0">
              <a:buNone/>
            </a:pPr>
            <a:r>
              <a:rPr lang="en-US" sz="4400" b="1" dirty="0">
                <a:solidFill>
                  <a:srgbClr val="FFFFFF"/>
                </a:solidFill>
                <a:latin typeface="Cambria" pitchFamily="34" charset="0"/>
                <a:ea typeface="Cambria" pitchFamily="34" charset="-122"/>
                <a:cs typeface="Cambria" pitchFamily="34" charset="-120"/>
              </a:rPr>
              <a:t>iCore</a:t>
            </a:r>
            <a:endParaRPr lang="en-US" sz="4400" dirty="0"/>
          </a:p>
        </p:txBody>
      </p:sp>
      <p:sp>
        <p:nvSpPr>
          <p:cNvPr id="7" name="Text 5"/>
          <p:cNvSpPr/>
          <p:nvPr/>
        </p:nvSpPr>
        <p:spPr>
          <a:xfrm>
            <a:off x="822960" y="3310128"/>
            <a:ext cx="9144000" cy="457200"/>
          </a:xfrm>
          <a:prstGeom prst="rect">
            <a:avLst/>
          </a:prstGeom>
          <a:noFill/>
          <a:ln/>
        </p:spPr>
        <p:txBody>
          <a:bodyPr wrap="square" rtlCol="0" anchor="ctr"/>
          <a:lstStyle/>
          <a:p>
            <a:pPr marL="0" indent="0">
              <a:buNone/>
            </a:pPr>
            <a:r>
              <a:rPr lang="en-US" sz="1600" b="1" dirty="0">
                <a:solidFill>
                  <a:srgbClr val="C9971F"/>
                </a:solidFill>
                <a:latin typeface="Calibri" pitchFamily="34" charset="0"/>
                <a:ea typeface="Calibri" pitchFamily="34" charset="-122"/>
                <a:cs typeface="Calibri" pitchFamily="34" charset="-120"/>
              </a:rPr>
              <a:t>Intranet Centralized Operations Repository Engine</a:t>
            </a:r>
            <a:endParaRPr lang="en-US" sz="1600" dirty="0"/>
          </a:p>
        </p:txBody>
      </p:sp>
      <p:sp>
        <p:nvSpPr>
          <p:cNvPr id="8" name="Text 6"/>
          <p:cNvSpPr/>
          <p:nvPr/>
        </p:nvSpPr>
        <p:spPr>
          <a:xfrm>
            <a:off x="822960" y="3767328"/>
            <a:ext cx="8686800" cy="457200"/>
          </a:xfrm>
          <a:prstGeom prst="rect">
            <a:avLst/>
          </a:prstGeom>
          <a:noFill/>
          <a:ln/>
        </p:spPr>
        <p:txBody>
          <a:bodyPr wrap="square" rtlCol="0" anchor="ctr"/>
          <a:lstStyle/>
          <a:p>
            <a:pPr marL="0" indent="0">
              <a:buNone/>
            </a:pPr>
            <a:r>
              <a:rPr lang="en-US" sz="1500" i="1" dirty="0">
                <a:solidFill>
                  <a:srgbClr val="C9D6E8"/>
                </a:solidFill>
                <a:latin typeface="Calibri" pitchFamily="34" charset="0"/>
                <a:ea typeface="Calibri" pitchFamily="34" charset="-122"/>
                <a:cs typeface="Calibri" pitchFamily="34" charset="-120"/>
              </a:rPr>
              <a:t>A unified platform for FX, payments, tax, and reconciliation operations</a:t>
            </a:r>
            <a:endParaRPr lang="en-US" sz="1500" dirty="0"/>
          </a:p>
        </p:txBody>
      </p:sp>
      <p:sp>
        <p:nvSpPr>
          <p:cNvPr id="9" name="Shape 7"/>
          <p:cNvSpPr/>
          <p:nvPr/>
        </p:nvSpPr>
        <p:spPr>
          <a:xfrm>
            <a:off x="822960" y="5806440"/>
            <a:ext cx="914400" cy="0"/>
          </a:xfrm>
          <a:prstGeom prst="line">
            <a:avLst/>
          </a:prstGeom>
          <a:noFill/>
          <a:ln w="25400">
            <a:solidFill>
              <a:srgbClr val="C9971F"/>
            </a:solidFill>
            <a:prstDash val="solid"/>
          </a:ln>
        </p:spPr>
        <p:txBody>
          <a:bodyPr/>
          <a:lstStyle/>
          <a:p>
            <a:endParaRPr lang="en-US"/>
          </a:p>
        </p:txBody>
      </p:sp>
      <p:sp>
        <p:nvSpPr>
          <p:cNvPr id="10" name="Text 8"/>
          <p:cNvSpPr/>
          <p:nvPr/>
        </p:nvSpPr>
        <p:spPr>
          <a:xfrm>
            <a:off x="822960" y="5897880"/>
            <a:ext cx="5486400" cy="320040"/>
          </a:xfrm>
          <a:prstGeom prst="rect">
            <a:avLst/>
          </a:prstGeom>
          <a:noFill/>
          <a:ln/>
        </p:spPr>
        <p:txBody>
          <a:bodyPr wrap="square"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Developed by Zealous Technologies</a:t>
            </a:r>
            <a:endParaRPr lang="en-US" sz="1300" dirty="0"/>
          </a:p>
        </p:txBody>
      </p:sp>
      <p:sp>
        <p:nvSpPr>
          <p:cNvPr id="11" name="Text 9"/>
          <p:cNvSpPr/>
          <p:nvPr/>
        </p:nvSpPr>
        <p:spPr>
          <a:xfrm>
            <a:off x="822960" y="6199632"/>
            <a:ext cx="5486400" cy="274320"/>
          </a:xfrm>
          <a:prstGeom prst="rect">
            <a:avLst/>
          </a:prstGeom>
          <a:noFill/>
          <a:ln/>
        </p:spPr>
        <p:txBody>
          <a:bodyPr wrap="square" rtlCol="0" anchor="ctr"/>
          <a:lstStyle/>
          <a:p>
            <a:pPr marL="0" indent="0">
              <a:buNone/>
            </a:pPr>
            <a:r>
              <a:rPr lang="en-US" sz="1100" dirty="0">
                <a:solidFill>
                  <a:srgbClr val="C9D6E8"/>
                </a:solidFill>
                <a:latin typeface="Calibri" pitchFamily="34" charset="0"/>
                <a:ea typeface="Calibri" pitchFamily="34" charset="-122"/>
                <a:cs typeface="Calibri" pitchFamily="34" charset="-120"/>
              </a:rPr>
              <a:t>zealoustechnologies.com</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FXCRS</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1700" b="1" dirty="0">
                <a:solidFill>
                  <a:srgbClr val="0F2A44"/>
                </a:solidFill>
                <a:latin typeface="Cambria" pitchFamily="34" charset="0"/>
                <a:ea typeface="Cambria" pitchFamily="34" charset="-122"/>
                <a:cs typeface="Cambria" pitchFamily="34" charset="-120"/>
              </a:rPr>
              <a:t>FXCRS required by the State Bank of Pakistan to all the Banks/Authorized Dealers for reporting their daily FX positions</a:t>
            </a:r>
            <a:endParaRPr lang="en-US" sz="17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5.pn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10</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FXCRS</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1700" b="1" dirty="0">
                <a:solidFill>
                  <a:srgbClr val="0F2A44"/>
                </a:solidFill>
                <a:latin typeface="Cambria" pitchFamily="34" charset="0"/>
                <a:ea typeface="Cambria" pitchFamily="34" charset="-122"/>
                <a:cs typeface="Cambria" pitchFamily="34" charset="-120"/>
              </a:rPr>
              <a:t>FXCRS in our ICORE web is just uploading data in their access database, below application open which user clicks on "Start FXCRS Application", this is their internal application which further uses data for processing and reporting to SBP</a:t>
            </a:r>
            <a:endParaRPr lang="en-US" sz="17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6.jpe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11</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F2A44"/>
        </a:solidFill>
        <a:effectLst/>
      </p:bgPr>
    </p:bg>
    <p:spTree>
      <p:nvGrpSpPr>
        <p:cNvPr id="1" name=""/>
        <p:cNvGrpSpPr/>
        <p:nvPr/>
      </p:nvGrpSpPr>
      <p:grpSpPr>
        <a:xfrm>
          <a:off x="0" y="0"/>
          <a:ext cx="0" cy="0"/>
          <a:chOff x="0" y="0"/>
          <a:chExt cx="0" cy="0"/>
        </a:xfrm>
      </p:grpSpPr>
      <p:sp>
        <p:nvSpPr>
          <p:cNvPr id="2" name="Shape 0"/>
          <p:cNvSpPr/>
          <p:nvPr/>
        </p:nvSpPr>
        <p:spPr>
          <a:xfrm>
            <a:off x="9326880" y="-2377440"/>
            <a:ext cx="5943600" cy="5943600"/>
          </a:xfrm>
          <a:prstGeom prst="ellipse">
            <a:avLst/>
          </a:prstGeom>
          <a:solidFill>
            <a:srgbClr val="1B3F63"/>
          </a:solidFill>
          <a:ln/>
        </p:spPr>
        <p:txBody>
          <a:bodyPr/>
          <a:lstStyle/>
          <a:p>
            <a:endParaRPr lang="en-US"/>
          </a:p>
        </p:txBody>
      </p:sp>
      <p:sp>
        <p:nvSpPr>
          <p:cNvPr id="3" name="Text 1"/>
          <p:cNvSpPr/>
          <p:nvPr/>
        </p:nvSpPr>
        <p:spPr>
          <a:xfrm>
            <a:off x="640080" y="1463040"/>
            <a:ext cx="4572000" cy="2011680"/>
          </a:xfrm>
          <a:prstGeom prst="rect">
            <a:avLst/>
          </a:prstGeom>
          <a:noFill/>
          <a:ln/>
        </p:spPr>
        <p:txBody>
          <a:bodyPr wrap="square" rtlCol="0" anchor="ctr"/>
          <a:lstStyle/>
          <a:p>
            <a:pPr marL="0" indent="0">
              <a:buNone/>
            </a:pPr>
            <a:r>
              <a:rPr lang="en-US" sz="13000" b="1" dirty="0">
                <a:solidFill>
                  <a:srgbClr val="1B3F63"/>
                </a:solidFill>
                <a:latin typeface="Cambria" pitchFamily="34" charset="0"/>
                <a:ea typeface="Cambria" pitchFamily="34" charset="-122"/>
                <a:cs typeface="Cambria" pitchFamily="34" charset="-120"/>
              </a:rPr>
              <a:t>03</a:t>
            </a:r>
            <a:endParaRPr lang="en-US" sz="13000" dirty="0"/>
          </a:p>
        </p:txBody>
      </p:sp>
      <p:sp>
        <p:nvSpPr>
          <p:cNvPr id="4" name="Shape 2"/>
          <p:cNvSpPr/>
          <p:nvPr/>
        </p:nvSpPr>
        <p:spPr>
          <a:xfrm>
            <a:off x="868680" y="3246120"/>
            <a:ext cx="1005840" cy="1005840"/>
          </a:xfrm>
          <a:prstGeom prst="ellipse">
            <a:avLst/>
          </a:prstGeom>
          <a:solidFill>
            <a:srgbClr val="C9971F"/>
          </a:solidFill>
          <a:ln/>
        </p:spPr>
        <p:txBody>
          <a:bodyPr/>
          <a:lstStyle/>
          <a:p>
            <a:endParaRPr lang="en-US"/>
          </a:p>
        </p:txBody>
      </p:sp>
      <p:pic>
        <p:nvPicPr>
          <p:cNvPr id="5" name="Image 0" descr="icons/layers_navy.png"/>
          <p:cNvPicPr>
            <a:picLocks noChangeAspect="1"/>
          </p:cNvPicPr>
          <p:nvPr/>
        </p:nvPicPr>
        <p:blipFill>
          <a:blip r:embed="rId3"/>
          <a:stretch>
            <a:fillRect/>
          </a:stretch>
        </p:blipFill>
        <p:spPr>
          <a:xfrm>
            <a:off x="1115568" y="3493008"/>
            <a:ext cx="512064" cy="512064"/>
          </a:xfrm>
          <a:prstGeom prst="rect">
            <a:avLst/>
          </a:prstGeom>
        </p:spPr>
      </p:pic>
      <p:sp>
        <p:nvSpPr>
          <p:cNvPr id="6" name="Text 3"/>
          <p:cNvSpPr/>
          <p:nvPr/>
        </p:nvSpPr>
        <p:spPr>
          <a:xfrm>
            <a:off x="2148840" y="3200400"/>
            <a:ext cx="8869680" cy="822960"/>
          </a:xfrm>
          <a:prstGeom prst="rect">
            <a:avLst/>
          </a:prstGeom>
          <a:noFill/>
          <a:ln/>
        </p:spPr>
        <p:txBody>
          <a:bodyPr wrap="square" rtlCol="0" anchor="ctr"/>
          <a:lstStyle/>
          <a:p>
            <a:pPr marL="0" indent="0">
              <a:buNone/>
            </a:pPr>
            <a:r>
              <a:rPr lang="en-US" sz="3200" b="1" dirty="0">
                <a:solidFill>
                  <a:srgbClr val="FFFFFF"/>
                </a:solidFill>
                <a:latin typeface="Cambria" pitchFamily="34" charset="0"/>
                <a:ea typeface="Cambria" pitchFamily="34" charset="-122"/>
                <a:cs typeface="Cambria" pitchFamily="34" charset="-120"/>
              </a:rPr>
              <a:t>IBFT</a:t>
            </a:r>
            <a:endParaRPr lang="en-US" sz="3200" dirty="0"/>
          </a:p>
        </p:txBody>
      </p:sp>
      <p:sp>
        <p:nvSpPr>
          <p:cNvPr id="7" name="Text 4"/>
          <p:cNvSpPr/>
          <p:nvPr/>
        </p:nvSpPr>
        <p:spPr>
          <a:xfrm>
            <a:off x="2167128" y="3913632"/>
            <a:ext cx="8595360" cy="548640"/>
          </a:xfrm>
          <a:prstGeom prst="rect">
            <a:avLst/>
          </a:prstGeom>
          <a:noFill/>
          <a:ln/>
        </p:spPr>
        <p:txBody>
          <a:bodyPr wrap="square" rtlCol="0" anchor="ctr"/>
          <a:lstStyle/>
          <a:p>
            <a:pPr marL="0" indent="0">
              <a:buNone/>
            </a:pPr>
            <a:r>
              <a:rPr lang="en-US" sz="1350" i="1" dirty="0">
                <a:solidFill>
                  <a:srgbClr val="C9D6E8"/>
                </a:solidFill>
                <a:latin typeface="Calibri" pitchFamily="34" charset="0"/>
                <a:ea typeface="Calibri" pitchFamily="34" charset="-122"/>
                <a:cs typeface="Calibri" pitchFamily="34" charset="-120"/>
              </a:rPr>
              <a:t>Reconciliation of interbank fund transfers across systems</a:t>
            </a:r>
            <a:endParaRPr lang="en-US" sz="1350" dirty="0"/>
          </a:p>
        </p:txBody>
      </p:sp>
      <p:sp>
        <p:nvSpPr>
          <p:cNvPr id="8" name="Text 5"/>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C9D6E8"/>
                </a:solidFill>
                <a:latin typeface="Calibri" pitchFamily="34" charset="0"/>
                <a:ea typeface="Calibri" pitchFamily="34" charset="-122"/>
                <a:cs typeface="Calibri" pitchFamily="34" charset="-120"/>
              </a:rPr>
              <a:t>ICORE</a:t>
            </a:r>
            <a:endParaRPr lang="en-US" sz="800" dirty="0"/>
          </a:p>
        </p:txBody>
      </p:sp>
      <p:sp>
        <p:nvSpPr>
          <p:cNvPr id="9" name="Text 6"/>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C9D6E8"/>
                </a:solidFill>
                <a:latin typeface="Calibri" pitchFamily="34" charset="0"/>
                <a:ea typeface="Calibri" pitchFamily="34" charset="-122"/>
                <a:cs typeface="Calibri" pitchFamily="34" charset="-120"/>
              </a:rPr>
              <a:t>12</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IBFT</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2200" b="1" dirty="0">
                <a:solidFill>
                  <a:srgbClr val="0F2A44"/>
                </a:solidFill>
                <a:latin typeface="Cambria" pitchFamily="34" charset="0"/>
                <a:ea typeface="Cambria" pitchFamily="34" charset="-122"/>
                <a:cs typeface="Cambria" pitchFamily="34" charset="-120"/>
              </a:rPr>
              <a:t>Gateway IBFT Outgoing file upload field</a:t>
            </a:r>
            <a:endParaRPr lang="en-US" sz="22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8.pn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13</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IBFT</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1700" b="1" dirty="0">
                <a:solidFill>
                  <a:srgbClr val="0F2A44"/>
                </a:solidFill>
                <a:latin typeface="Cambria" pitchFamily="34" charset="0"/>
                <a:ea typeface="Cambria" pitchFamily="34" charset="-122"/>
                <a:cs typeface="Cambria" pitchFamily="34" charset="-120"/>
              </a:rPr>
              <a:t>IBFTRecon Supports reconciliation of interbank fund transfers across internal and external systems. Ensures accuracy, completeness, and timely settlement of transferred funds</a:t>
            </a:r>
            <a:endParaRPr lang="en-US" sz="17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7.pn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14</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IBFT</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2200" b="1" dirty="0">
                <a:solidFill>
                  <a:srgbClr val="0F2A44"/>
                </a:solidFill>
                <a:latin typeface="Cambria" pitchFamily="34" charset="0"/>
                <a:ea typeface="Cambria" pitchFamily="34" charset="-122"/>
                <a:cs typeface="Cambria" pitchFamily="34" charset="-120"/>
              </a:rPr>
              <a:t>1 Link Data file upload field</a:t>
            </a:r>
            <a:endParaRPr lang="en-US" sz="22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9.pn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15</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IBFT</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2200" b="1" dirty="0">
                <a:solidFill>
                  <a:srgbClr val="0F2A44"/>
                </a:solidFill>
                <a:latin typeface="Cambria" pitchFamily="34" charset="0"/>
                <a:ea typeface="Cambria" pitchFamily="34" charset="-122"/>
                <a:cs typeface="Cambria" pitchFamily="34" charset="-120"/>
              </a:rPr>
              <a:t>IBFT Report Form</a:t>
            </a:r>
            <a:endParaRPr lang="en-US" sz="22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10.pn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16</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IBFT</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2200" b="1" dirty="0">
                <a:solidFill>
                  <a:srgbClr val="0F2A44"/>
                </a:solidFill>
                <a:latin typeface="Cambria" pitchFamily="34" charset="0"/>
                <a:ea typeface="Cambria" pitchFamily="34" charset="-122"/>
                <a:cs typeface="Cambria" pitchFamily="34" charset="-120"/>
              </a:rPr>
              <a:t>IBFT Bulk Delete Form</a:t>
            </a:r>
            <a:endParaRPr lang="en-US" sz="22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11.pn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17</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0F2A44"/>
        </a:solidFill>
        <a:effectLst/>
      </p:bgPr>
    </p:bg>
    <p:spTree>
      <p:nvGrpSpPr>
        <p:cNvPr id="1" name=""/>
        <p:cNvGrpSpPr/>
        <p:nvPr/>
      </p:nvGrpSpPr>
      <p:grpSpPr>
        <a:xfrm>
          <a:off x="0" y="0"/>
          <a:ext cx="0" cy="0"/>
          <a:chOff x="0" y="0"/>
          <a:chExt cx="0" cy="0"/>
        </a:xfrm>
      </p:grpSpPr>
      <p:sp>
        <p:nvSpPr>
          <p:cNvPr id="2" name="Shape 0"/>
          <p:cNvSpPr/>
          <p:nvPr/>
        </p:nvSpPr>
        <p:spPr>
          <a:xfrm>
            <a:off x="9326880" y="-2377440"/>
            <a:ext cx="5943600" cy="5943600"/>
          </a:xfrm>
          <a:prstGeom prst="ellipse">
            <a:avLst/>
          </a:prstGeom>
          <a:solidFill>
            <a:srgbClr val="1B3F63"/>
          </a:solidFill>
          <a:ln/>
        </p:spPr>
        <p:txBody>
          <a:bodyPr/>
          <a:lstStyle/>
          <a:p>
            <a:endParaRPr lang="en-US"/>
          </a:p>
        </p:txBody>
      </p:sp>
      <p:sp>
        <p:nvSpPr>
          <p:cNvPr id="3" name="Text 1"/>
          <p:cNvSpPr/>
          <p:nvPr/>
        </p:nvSpPr>
        <p:spPr>
          <a:xfrm>
            <a:off x="640080" y="1463040"/>
            <a:ext cx="4572000" cy="2011680"/>
          </a:xfrm>
          <a:prstGeom prst="rect">
            <a:avLst/>
          </a:prstGeom>
          <a:noFill/>
          <a:ln/>
        </p:spPr>
        <p:txBody>
          <a:bodyPr wrap="square" rtlCol="0" anchor="ctr"/>
          <a:lstStyle/>
          <a:p>
            <a:pPr marL="0" indent="0">
              <a:buNone/>
            </a:pPr>
            <a:r>
              <a:rPr lang="en-US" sz="13000" b="1" dirty="0">
                <a:solidFill>
                  <a:srgbClr val="1B3F63"/>
                </a:solidFill>
                <a:latin typeface="Cambria" pitchFamily="34" charset="0"/>
                <a:ea typeface="Cambria" pitchFamily="34" charset="-122"/>
                <a:cs typeface="Cambria" pitchFamily="34" charset="-120"/>
              </a:rPr>
              <a:t>04</a:t>
            </a:r>
            <a:endParaRPr lang="en-US" sz="13000" dirty="0"/>
          </a:p>
        </p:txBody>
      </p:sp>
      <p:sp>
        <p:nvSpPr>
          <p:cNvPr id="4" name="Shape 2"/>
          <p:cNvSpPr/>
          <p:nvPr/>
        </p:nvSpPr>
        <p:spPr>
          <a:xfrm>
            <a:off x="868680" y="3246120"/>
            <a:ext cx="1005840" cy="1005840"/>
          </a:xfrm>
          <a:prstGeom prst="ellipse">
            <a:avLst/>
          </a:prstGeom>
          <a:solidFill>
            <a:srgbClr val="C9971F"/>
          </a:solidFill>
          <a:ln/>
        </p:spPr>
        <p:txBody>
          <a:bodyPr/>
          <a:lstStyle/>
          <a:p>
            <a:endParaRPr lang="en-US"/>
          </a:p>
        </p:txBody>
      </p:sp>
      <p:pic>
        <p:nvPicPr>
          <p:cNvPr id="5" name="Image 0" descr="icons/clipboard_navy.png"/>
          <p:cNvPicPr>
            <a:picLocks noChangeAspect="1"/>
          </p:cNvPicPr>
          <p:nvPr/>
        </p:nvPicPr>
        <p:blipFill>
          <a:blip r:embed="rId3"/>
          <a:stretch>
            <a:fillRect/>
          </a:stretch>
        </p:blipFill>
        <p:spPr>
          <a:xfrm>
            <a:off x="1115568" y="3493008"/>
            <a:ext cx="512064" cy="512064"/>
          </a:xfrm>
          <a:prstGeom prst="rect">
            <a:avLst/>
          </a:prstGeom>
        </p:spPr>
      </p:pic>
      <p:sp>
        <p:nvSpPr>
          <p:cNvPr id="6" name="Text 3"/>
          <p:cNvSpPr/>
          <p:nvPr/>
        </p:nvSpPr>
        <p:spPr>
          <a:xfrm>
            <a:off x="2148840" y="3200400"/>
            <a:ext cx="8869680" cy="822960"/>
          </a:xfrm>
          <a:prstGeom prst="rect">
            <a:avLst/>
          </a:prstGeom>
          <a:noFill/>
          <a:ln/>
        </p:spPr>
        <p:txBody>
          <a:bodyPr wrap="square" rtlCol="0" anchor="ctr"/>
          <a:lstStyle/>
          <a:p>
            <a:pPr marL="0" indent="0">
              <a:buNone/>
            </a:pPr>
            <a:r>
              <a:rPr lang="en-US" sz="3200" b="1" dirty="0">
                <a:solidFill>
                  <a:srgbClr val="FFFFFF"/>
                </a:solidFill>
                <a:latin typeface="Cambria" pitchFamily="34" charset="0"/>
                <a:ea typeface="Cambria" pitchFamily="34" charset="-122"/>
                <a:cs typeface="Cambria" pitchFamily="34" charset="-120"/>
              </a:rPr>
              <a:t>PRC</a:t>
            </a:r>
            <a:endParaRPr lang="en-US" sz="3200" dirty="0"/>
          </a:p>
        </p:txBody>
      </p:sp>
      <p:sp>
        <p:nvSpPr>
          <p:cNvPr id="7" name="Text 4"/>
          <p:cNvSpPr/>
          <p:nvPr/>
        </p:nvSpPr>
        <p:spPr>
          <a:xfrm>
            <a:off x="2167128" y="3913632"/>
            <a:ext cx="8595360" cy="548640"/>
          </a:xfrm>
          <a:prstGeom prst="rect">
            <a:avLst/>
          </a:prstGeom>
          <a:noFill/>
          <a:ln/>
        </p:spPr>
        <p:txBody>
          <a:bodyPr wrap="square" rtlCol="0" anchor="ctr"/>
          <a:lstStyle/>
          <a:p>
            <a:pPr marL="0" indent="0">
              <a:buNone/>
            </a:pPr>
            <a:r>
              <a:rPr lang="en-US" sz="1350" i="1" dirty="0">
                <a:solidFill>
                  <a:srgbClr val="C9D6E8"/>
                </a:solidFill>
                <a:latin typeface="Calibri" pitchFamily="34" charset="0"/>
                <a:ea typeface="Calibri" pitchFamily="34" charset="-122"/>
                <a:cs typeface="Calibri" pitchFamily="34" charset="-120"/>
              </a:rPr>
              <a:t>Reconciliation and clearing of high-volume payment transactions</a:t>
            </a:r>
            <a:endParaRPr lang="en-US" sz="1350" dirty="0"/>
          </a:p>
        </p:txBody>
      </p:sp>
      <p:sp>
        <p:nvSpPr>
          <p:cNvPr id="8" name="Text 5"/>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C9D6E8"/>
                </a:solidFill>
                <a:latin typeface="Calibri" pitchFamily="34" charset="0"/>
                <a:ea typeface="Calibri" pitchFamily="34" charset="-122"/>
                <a:cs typeface="Calibri" pitchFamily="34" charset="-120"/>
              </a:rPr>
              <a:t>ICORE</a:t>
            </a:r>
            <a:endParaRPr lang="en-US" sz="800" dirty="0"/>
          </a:p>
        </p:txBody>
      </p:sp>
      <p:sp>
        <p:nvSpPr>
          <p:cNvPr id="9" name="Text 6"/>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C9D6E8"/>
                </a:solidFill>
                <a:latin typeface="Calibri" pitchFamily="34" charset="0"/>
                <a:ea typeface="Calibri" pitchFamily="34" charset="-122"/>
                <a:cs typeface="Calibri" pitchFamily="34" charset="-120"/>
              </a:rPr>
              <a:t>18</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PRC</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1700" b="1" dirty="0">
                <a:solidFill>
                  <a:srgbClr val="0F2A44"/>
                </a:solidFill>
                <a:latin typeface="Cambria" pitchFamily="34" charset="0"/>
                <a:ea typeface="Cambria" pitchFamily="34" charset="-122"/>
                <a:cs typeface="Cambria" pitchFamily="34" charset="-120"/>
              </a:rPr>
              <a:t>PRC Detail Upload file field Supports reconciliation and clearing of high-volume payment transactions. Ensures correct settlement, exception handling, and payment integrity</a:t>
            </a:r>
            <a:endParaRPr lang="en-US" sz="17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12.pn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19</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502920"/>
            <a:ext cx="5486400" cy="274320"/>
          </a:xfrm>
          <a:prstGeom prst="rect">
            <a:avLst/>
          </a:prstGeom>
          <a:noFill/>
          <a:ln/>
        </p:spPr>
        <p:txBody>
          <a:bodyPr wrap="square" rtlCol="0" anchor="ctr"/>
          <a:lstStyle/>
          <a:p>
            <a:pPr marL="0" indent="0">
              <a:buNone/>
            </a:pPr>
            <a:r>
              <a:rPr lang="en-US" sz="1200" b="1" kern="0" spc="200" dirty="0">
                <a:solidFill>
                  <a:srgbClr val="C9971F"/>
                </a:solidFill>
                <a:latin typeface="Calibri" pitchFamily="34" charset="0"/>
                <a:ea typeface="Calibri" pitchFamily="34" charset="-122"/>
                <a:cs typeface="Calibri" pitchFamily="34" charset="-120"/>
              </a:rPr>
              <a:t>OVERVIEW</a:t>
            </a:r>
            <a:endParaRPr lang="en-US" sz="1200" dirty="0"/>
          </a:p>
        </p:txBody>
      </p:sp>
      <p:sp>
        <p:nvSpPr>
          <p:cNvPr id="3" name="Text 1"/>
          <p:cNvSpPr/>
          <p:nvPr/>
        </p:nvSpPr>
        <p:spPr>
          <a:xfrm>
            <a:off x="777240" y="749808"/>
            <a:ext cx="9144000" cy="640080"/>
          </a:xfrm>
          <a:prstGeom prst="rect">
            <a:avLst/>
          </a:prstGeom>
          <a:noFill/>
          <a:ln/>
        </p:spPr>
        <p:txBody>
          <a:bodyPr wrap="square" rtlCol="0" anchor="ctr"/>
          <a:lstStyle/>
          <a:p>
            <a:pPr marL="0" indent="0">
              <a:buNone/>
            </a:pPr>
            <a:r>
              <a:rPr lang="en-US" sz="3200" b="1" dirty="0">
                <a:solidFill>
                  <a:srgbClr val="0F2A44"/>
                </a:solidFill>
                <a:latin typeface="Cambria" pitchFamily="34" charset="0"/>
                <a:ea typeface="Cambria" pitchFamily="34" charset="-122"/>
                <a:cs typeface="Cambria" pitchFamily="34" charset="-120"/>
              </a:rPr>
              <a:t>Project Summary</a:t>
            </a:r>
            <a:endParaRPr lang="en-US" sz="3200" dirty="0"/>
          </a:p>
        </p:txBody>
      </p:sp>
      <p:sp>
        <p:nvSpPr>
          <p:cNvPr id="4" name="Shape 2"/>
          <p:cNvSpPr/>
          <p:nvPr/>
        </p:nvSpPr>
        <p:spPr>
          <a:xfrm>
            <a:off x="822960" y="1874520"/>
            <a:ext cx="3246120" cy="4160520"/>
          </a:xfrm>
          <a:prstGeom prst="roundRect">
            <a:avLst>
              <a:gd name="adj" fmla="val 2254"/>
            </a:avLst>
          </a:prstGeom>
          <a:solidFill>
            <a:srgbClr val="F5F7FA"/>
          </a:solidFill>
          <a:ln/>
          <a:effectLst>
            <a:outerShdw blurRad="101600" dist="38100" dir="5400000" algn="bl" rotWithShape="0">
              <a:srgbClr val="888888">
                <a:alpha val="25000"/>
              </a:srgbClr>
            </a:outerShdw>
          </a:effectLst>
        </p:spPr>
        <p:txBody>
          <a:bodyPr/>
          <a:lstStyle/>
          <a:p>
            <a:endParaRPr lang="en-US"/>
          </a:p>
        </p:txBody>
      </p:sp>
      <p:sp>
        <p:nvSpPr>
          <p:cNvPr id="5" name="Shape 3"/>
          <p:cNvSpPr/>
          <p:nvPr/>
        </p:nvSpPr>
        <p:spPr>
          <a:xfrm>
            <a:off x="1143000" y="2240280"/>
            <a:ext cx="822960" cy="822960"/>
          </a:xfrm>
          <a:prstGeom prst="ellipse">
            <a:avLst/>
          </a:prstGeom>
          <a:solidFill>
            <a:srgbClr val="0F2A44"/>
          </a:solidFill>
          <a:ln/>
        </p:spPr>
        <p:txBody>
          <a:bodyPr/>
          <a:lstStyle/>
          <a:p>
            <a:endParaRPr lang="en-US"/>
          </a:p>
        </p:txBody>
      </p:sp>
      <p:pic>
        <p:nvPicPr>
          <p:cNvPr id="6" name="Image 0" descr="icons/server_gold.png"/>
          <p:cNvPicPr>
            <a:picLocks noChangeAspect="1"/>
          </p:cNvPicPr>
          <p:nvPr/>
        </p:nvPicPr>
        <p:blipFill>
          <a:blip r:embed="rId3"/>
          <a:stretch>
            <a:fillRect/>
          </a:stretch>
        </p:blipFill>
        <p:spPr>
          <a:xfrm>
            <a:off x="1344168" y="2441448"/>
            <a:ext cx="420624" cy="420624"/>
          </a:xfrm>
          <a:prstGeom prst="rect">
            <a:avLst/>
          </a:prstGeom>
        </p:spPr>
      </p:pic>
      <p:sp>
        <p:nvSpPr>
          <p:cNvPr id="7" name="Text 4"/>
          <p:cNvSpPr/>
          <p:nvPr/>
        </p:nvSpPr>
        <p:spPr>
          <a:xfrm>
            <a:off x="1143000" y="3246120"/>
            <a:ext cx="2606040" cy="502920"/>
          </a:xfrm>
          <a:prstGeom prst="rect">
            <a:avLst/>
          </a:prstGeom>
          <a:noFill/>
          <a:ln/>
        </p:spPr>
        <p:txBody>
          <a:bodyPr wrap="square" rtlCol="0" anchor="ctr"/>
          <a:lstStyle/>
          <a:p>
            <a:pPr marL="0" indent="0">
              <a:buNone/>
            </a:pPr>
            <a:r>
              <a:rPr lang="en-US" sz="1600" b="1" dirty="0">
                <a:solidFill>
                  <a:srgbClr val="0F2A44"/>
                </a:solidFill>
                <a:latin typeface="Cambria" pitchFamily="34" charset="0"/>
                <a:ea typeface="Cambria" pitchFamily="34" charset="-122"/>
                <a:cs typeface="Cambria" pitchFamily="34" charset="-120"/>
              </a:rPr>
              <a:t>Unified Financial Platform</a:t>
            </a:r>
            <a:endParaRPr lang="en-US" sz="1600" dirty="0"/>
          </a:p>
        </p:txBody>
      </p:sp>
      <p:sp>
        <p:nvSpPr>
          <p:cNvPr id="8" name="Text 5"/>
          <p:cNvSpPr/>
          <p:nvPr/>
        </p:nvSpPr>
        <p:spPr>
          <a:xfrm>
            <a:off x="1143000" y="3749040"/>
            <a:ext cx="2606040" cy="2057400"/>
          </a:xfrm>
          <a:prstGeom prst="rect">
            <a:avLst/>
          </a:prstGeom>
          <a:noFill/>
          <a:ln/>
        </p:spPr>
        <p:txBody>
          <a:bodyPr wrap="square" rtlCol="0" anchor="t"/>
          <a:lstStyle/>
          <a:p>
            <a:pPr marL="0" indent="0">
              <a:lnSpc>
                <a:spcPct val="125000"/>
              </a:lnSpc>
              <a:buNone/>
            </a:pPr>
            <a:r>
              <a:rPr lang="en-US" sz="1200" dirty="0">
                <a:solidFill>
                  <a:srgbClr val="5B6B7F"/>
                </a:solidFill>
                <a:latin typeface="Calibri" pitchFamily="34" charset="0"/>
                <a:ea typeface="Calibri" pitchFamily="34" charset="-122"/>
                <a:cs typeface="Calibri" pitchFamily="34" charset="-120"/>
              </a:rPr>
              <a:t>A high-performance platform that streamlines and optimizes critical operations for Citibank, consolidating FX, payment processing, tax compliance, and reconciliation.</a:t>
            </a:r>
            <a:endParaRPr lang="en-US" sz="1200" dirty="0"/>
          </a:p>
        </p:txBody>
      </p:sp>
      <p:sp>
        <p:nvSpPr>
          <p:cNvPr id="9" name="Shape 6"/>
          <p:cNvSpPr/>
          <p:nvPr/>
        </p:nvSpPr>
        <p:spPr>
          <a:xfrm>
            <a:off x="4389120" y="1874520"/>
            <a:ext cx="3246120" cy="4160520"/>
          </a:xfrm>
          <a:prstGeom prst="roundRect">
            <a:avLst>
              <a:gd name="adj" fmla="val 2254"/>
            </a:avLst>
          </a:prstGeom>
          <a:solidFill>
            <a:srgbClr val="F5F7FA"/>
          </a:solidFill>
          <a:ln/>
          <a:effectLst>
            <a:outerShdw blurRad="101600" dist="38100" dir="5400000" algn="bl" rotWithShape="0">
              <a:srgbClr val="888888">
                <a:alpha val="25000"/>
              </a:srgbClr>
            </a:outerShdw>
          </a:effectLst>
        </p:spPr>
        <p:txBody>
          <a:bodyPr/>
          <a:lstStyle/>
          <a:p>
            <a:endParaRPr lang="en-US"/>
          </a:p>
        </p:txBody>
      </p:sp>
      <p:sp>
        <p:nvSpPr>
          <p:cNvPr id="10" name="Shape 7"/>
          <p:cNvSpPr/>
          <p:nvPr/>
        </p:nvSpPr>
        <p:spPr>
          <a:xfrm>
            <a:off x="4709160" y="2240280"/>
            <a:ext cx="822960" cy="822960"/>
          </a:xfrm>
          <a:prstGeom prst="ellipse">
            <a:avLst/>
          </a:prstGeom>
          <a:solidFill>
            <a:srgbClr val="0F2A44"/>
          </a:solidFill>
          <a:ln/>
        </p:spPr>
        <p:txBody>
          <a:bodyPr/>
          <a:lstStyle/>
          <a:p>
            <a:endParaRPr lang="en-US"/>
          </a:p>
        </p:txBody>
      </p:sp>
      <p:pic>
        <p:nvPicPr>
          <p:cNvPr id="11" name="Image 1" descr="icons/layers_gold.png"/>
          <p:cNvPicPr>
            <a:picLocks noChangeAspect="1"/>
          </p:cNvPicPr>
          <p:nvPr/>
        </p:nvPicPr>
        <p:blipFill>
          <a:blip r:embed="rId4"/>
          <a:stretch>
            <a:fillRect/>
          </a:stretch>
        </p:blipFill>
        <p:spPr>
          <a:xfrm>
            <a:off x="4910328" y="2441448"/>
            <a:ext cx="420624" cy="420624"/>
          </a:xfrm>
          <a:prstGeom prst="rect">
            <a:avLst/>
          </a:prstGeom>
        </p:spPr>
      </p:pic>
      <p:sp>
        <p:nvSpPr>
          <p:cNvPr id="12" name="Text 8"/>
          <p:cNvSpPr/>
          <p:nvPr/>
        </p:nvSpPr>
        <p:spPr>
          <a:xfrm>
            <a:off x="4709160" y="3246120"/>
            <a:ext cx="2606040" cy="502920"/>
          </a:xfrm>
          <a:prstGeom prst="rect">
            <a:avLst/>
          </a:prstGeom>
          <a:noFill/>
          <a:ln/>
        </p:spPr>
        <p:txBody>
          <a:bodyPr wrap="square" rtlCol="0" anchor="ctr"/>
          <a:lstStyle/>
          <a:p>
            <a:pPr marL="0" indent="0">
              <a:buNone/>
            </a:pPr>
            <a:r>
              <a:rPr lang="en-US" sz="1600" b="1" dirty="0">
                <a:solidFill>
                  <a:srgbClr val="0F2A44"/>
                </a:solidFill>
                <a:latin typeface="Cambria" pitchFamily="34" charset="0"/>
                <a:ea typeface="Cambria" pitchFamily="34" charset="-122"/>
                <a:cs typeface="Cambria" pitchFamily="34" charset="-120"/>
              </a:rPr>
              <a:t>Single Source of Truth</a:t>
            </a:r>
            <a:endParaRPr lang="en-US" sz="1600" dirty="0"/>
          </a:p>
        </p:txBody>
      </p:sp>
      <p:sp>
        <p:nvSpPr>
          <p:cNvPr id="13" name="Text 9"/>
          <p:cNvSpPr/>
          <p:nvPr/>
        </p:nvSpPr>
        <p:spPr>
          <a:xfrm>
            <a:off x="4709160" y="3749040"/>
            <a:ext cx="2606040" cy="2057400"/>
          </a:xfrm>
          <a:prstGeom prst="rect">
            <a:avLst/>
          </a:prstGeom>
          <a:noFill/>
          <a:ln/>
        </p:spPr>
        <p:txBody>
          <a:bodyPr wrap="square" rtlCol="0" anchor="t"/>
          <a:lstStyle/>
          <a:p>
            <a:pPr marL="0" indent="0">
              <a:lnSpc>
                <a:spcPct val="125000"/>
              </a:lnSpc>
              <a:buNone/>
            </a:pPr>
            <a:r>
              <a:rPr lang="en-US" sz="1200" dirty="0">
                <a:solidFill>
                  <a:srgbClr val="5B6B7F"/>
                </a:solidFill>
                <a:latin typeface="Calibri" pitchFamily="34" charset="0"/>
                <a:ea typeface="Calibri" pitchFamily="34" charset="-122"/>
                <a:cs typeface="Calibri" pitchFamily="34" charset="-120"/>
              </a:rPr>
              <a:t>Built to replace fragmented legacy systems, iCore provides a single source of truth for financial data — transparent, traceable, and secure.</a:t>
            </a:r>
            <a:endParaRPr lang="en-US" sz="1200" dirty="0"/>
          </a:p>
        </p:txBody>
      </p:sp>
      <p:sp>
        <p:nvSpPr>
          <p:cNvPr id="14" name="Shape 10"/>
          <p:cNvSpPr/>
          <p:nvPr/>
        </p:nvSpPr>
        <p:spPr>
          <a:xfrm>
            <a:off x="7955280" y="1874520"/>
            <a:ext cx="3246120" cy="4160520"/>
          </a:xfrm>
          <a:prstGeom prst="roundRect">
            <a:avLst>
              <a:gd name="adj" fmla="val 2254"/>
            </a:avLst>
          </a:prstGeom>
          <a:solidFill>
            <a:srgbClr val="F5F7FA"/>
          </a:solidFill>
          <a:ln/>
          <a:effectLst>
            <a:outerShdw blurRad="101600" dist="38100" dir="5400000" algn="bl" rotWithShape="0">
              <a:srgbClr val="888888">
                <a:alpha val="25000"/>
              </a:srgbClr>
            </a:outerShdw>
          </a:effectLst>
        </p:spPr>
        <p:txBody>
          <a:bodyPr/>
          <a:lstStyle/>
          <a:p>
            <a:endParaRPr lang="en-US"/>
          </a:p>
        </p:txBody>
      </p:sp>
      <p:sp>
        <p:nvSpPr>
          <p:cNvPr id="15" name="Shape 11"/>
          <p:cNvSpPr/>
          <p:nvPr/>
        </p:nvSpPr>
        <p:spPr>
          <a:xfrm>
            <a:off x="8275320" y="2240280"/>
            <a:ext cx="822960" cy="822960"/>
          </a:xfrm>
          <a:prstGeom prst="ellipse">
            <a:avLst/>
          </a:prstGeom>
          <a:solidFill>
            <a:srgbClr val="0F2A44"/>
          </a:solidFill>
          <a:ln/>
        </p:spPr>
        <p:txBody>
          <a:bodyPr/>
          <a:lstStyle/>
          <a:p>
            <a:endParaRPr lang="en-US"/>
          </a:p>
        </p:txBody>
      </p:sp>
      <p:pic>
        <p:nvPicPr>
          <p:cNvPr id="16" name="Image 2" descr="icons/shield_gold.png"/>
          <p:cNvPicPr>
            <a:picLocks noChangeAspect="1"/>
          </p:cNvPicPr>
          <p:nvPr/>
        </p:nvPicPr>
        <p:blipFill>
          <a:blip r:embed="rId5"/>
          <a:stretch>
            <a:fillRect/>
          </a:stretch>
        </p:blipFill>
        <p:spPr>
          <a:xfrm>
            <a:off x="8476488" y="2441448"/>
            <a:ext cx="420624" cy="420624"/>
          </a:xfrm>
          <a:prstGeom prst="rect">
            <a:avLst/>
          </a:prstGeom>
        </p:spPr>
      </p:pic>
      <p:sp>
        <p:nvSpPr>
          <p:cNvPr id="17" name="Text 12"/>
          <p:cNvSpPr/>
          <p:nvPr/>
        </p:nvSpPr>
        <p:spPr>
          <a:xfrm>
            <a:off x="8275320" y="3246120"/>
            <a:ext cx="2606040" cy="502920"/>
          </a:xfrm>
          <a:prstGeom prst="rect">
            <a:avLst/>
          </a:prstGeom>
          <a:noFill/>
          <a:ln/>
        </p:spPr>
        <p:txBody>
          <a:bodyPr wrap="square" rtlCol="0" anchor="ctr"/>
          <a:lstStyle/>
          <a:p>
            <a:pPr marL="0" indent="0">
              <a:buNone/>
            </a:pPr>
            <a:r>
              <a:rPr lang="en-US" sz="1600" b="1" dirty="0">
                <a:solidFill>
                  <a:srgbClr val="0F2A44"/>
                </a:solidFill>
                <a:latin typeface="Cambria" pitchFamily="34" charset="0"/>
                <a:ea typeface="Cambria" pitchFamily="34" charset="-122"/>
                <a:cs typeface="Cambria" pitchFamily="34" charset="-120"/>
              </a:rPr>
              <a:t>Operational Backbone</a:t>
            </a:r>
            <a:endParaRPr lang="en-US" sz="1600" dirty="0"/>
          </a:p>
        </p:txBody>
      </p:sp>
      <p:sp>
        <p:nvSpPr>
          <p:cNvPr id="18" name="Text 13"/>
          <p:cNvSpPr/>
          <p:nvPr/>
        </p:nvSpPr>
        <p:spPr>
          <a:xfrm>
            <a:off x="8275320" y="3749040"/>
            <a:ext cx="2606040" cy="2057400"/>
          </a:xfrm>
          <a:prstGeom prst="rect">
            <a:avLst/>
          </a:prstGeom>
          <a:noFill/>
          <a:ln/>
        </p:spPr>
        <p:txBody>
          <a:bodyPr wrap="square" rtlCol="0" anchor="t"/>
          <a:lstStyle/>
          <a:p>
            <a:pPr marL="0" indent="0">
              <a:lnSpc>
                <a:spcPct val="125000"/>
              </a:lnSpc>
              <a:buNone/>
            </a:pPr>
            <a:r>
              <a:rPr lang="en-US" sz="1200" dirty="0">
                <a:solidFill>
                  <a:srgbClr val="5B6B7F"/>
                </a:solidFill>
                <a:latin typeface="Calibri" pitchFamily="34" charset="0"/>
                <a:ea typeface="Calibri" pitchFamily="34" charset="-122"/>
                <a:cs typeface="Calibri" pitchFamily="34" charset="-120"/>
              </a:rPr>
              <a:t>Serves as the backbone of Citibank's operational efficiency and regulatory adherence across every consolidated process.</a:t>
            </a:r>
            <a:endParaRPr lang="en-US" sz="1200" dirty="0"/>
          </a:p>
        </p:txBody>
      </p:sp>
      <p:sp>
        <p:nvSpPr>
          <p:cNvPr id="19" name="Text 14"/>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20" name="Text 15"/>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2</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PRC</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2200" b="1" dirty="0">
                <a:solidFill>
                  <a:srgbClr val="0F2A44"/>
                </a:solidFill>
                <a:latin typeface="Cambria" pitchFamily="34" charset="0"/>
                <a:ea typeface="Cambria" pitchFamily="34" charset="-122"/>
                <a:cs typeface="Cambria" pitchFamily="34" charset="-120"/>
              </a:rPr>
              <a:t>PRC Print Letter form</a:t>
            </a:r>
            <a:endParaRPr lang="en-US" sz="22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13.pn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20</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PRC</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2200" b="1" dirty="0">
                <a:solidFill>
                  <a:srgbClr val="0F2A44"/>
                </a:solidFill>
                <a:latin typeface="Cambria" pitchFamily="34" charset="0"/>
                <a:ea typeface="Cambria" pitchFamily="34" charset="-122"/>
                <a:cs typeface="Cambria" pitchFamily="34" charset="-120"/>
              </a:rPr>
              <a:t>PRC Email Generation file field</a:t>
            </a:r>
            <a:endParaRPr lang="en-US" sz="22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14.pn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21</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PRC</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2200" b="1" dirty="0">
                <a:solidFill>
                  <a:srgbClr val="0F2A44"/>
                </a:solidFill>
                <a:latin typeface="Cambria" pitchFamily="34" charset="0"/>
                <a:ea typeface="Cambria" pitchFamily="34" charset="-122"/>
                <a:cs typeface="Cambria" pitchFamily="34" charset="-120"/>
              </a:rPr>
              <a:t>PRC Report form</a:t>
            </a:r>
            <a:endParaRPr lang="en-US" sz="22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15.pn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22</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PRC</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2200" b="1" dirty="0">
                <a:solidFill>
                  <a:srgbClr val="0F2A44"/>
                </a:solidFill>
                <a:latin typeface="Cambria" pitchFamily="34" charset="0"/>
                <a:ea typeface="Cambria" pitchFamily="34" charset="-122"/>
                <a:cs typeface="Cambria" pitchFamily="34" charset="-120"/>
              </a:rPr>
              <a:t>PRC Status Update form</a:t>
            </a:r>
            <a:endParaRPr lang="en-US" sz="22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16.pn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23</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0F2A44"/>
        </a:solidFill>
        <a:effectLst/>
      </p:bgPr>
    </p:bg>
    <p:spTree>
      <p:nvGrpSpPr>
        <p:cNvPr id="1" name=""/>
        <p:cNvGrpSpPr/>
        <p:nvPr/>
      </p:nvGrpSpPr>
      <p:grpSpPr>
        <a:xfrm>
          <a:off x="0" y="0"/>
          <a:ext cx="0" cy="0"/>
          <a:chOff x="0" y="0"/>
          <a:chExt cx="0" cy="0"/>
        </a:xfrm>
      </p:grpSpPr>
      <p:sp>
        <p:nvSpPr>
          <p:cNvPr id="2" name="Shape 0"/>
          <p:cNvSpPr/>
          <p:nvPr/>
        </p:nvSpPr>
        <p:spPr>
          <a:xfrm>
            <a:off x="9326880" y="-2377440"/>
            <a:ext cx="5943600" cy="5943600"/>
          </a:xfrm>
          <a:prstGeom prst="ellipse">
            <a:avLst/>
          </a:prstGeom>
          <a:solidFill>
            <a:srgbClr val="1B3F63"/>
          </a:solidFill>
          <a:ln/>
        </p:spPr>
        <p:txBody>
          <a:bodyPr/>
          <a:lstStyle/>
          <a:p>
            <a:endParaRPr lang="en-US"/>
          </a:p>
        </p:txBody>
      </p:sp>
      <p:sp>
        <p:nvSpPr>
          <p:cNvPr id="3" name="Text 1"/>
          <p:cNvSpPr/>
          <p:nvPr/>
        </p:nvSpPr>
        <p:spPr>
          <a:xfrm>
            <a:off x="640080" y="1463040"/>
            <a:ext cx="4572000" cy="2011680"/>
          </a:xfrm>
          <a:prstGeom prst="rect">
            <a:avLst/>
          </a:prstGeom>
          <a:noFill/>
          <a:ln/>
        </p:spPr>
        <p:txBody>
          <a:bodyPr wrap="square" rtlCol="0" anchor="ctr"/>
          <a:lstStyle/>
          <a:p>
            <a:pPr marL="0" indent="0">
              <a:buNone/>
            </a:pPr>
            <a:r>
              <a:rPr lang="en-US" sz="13000" b="1" dirty="0">
                <a:solidFill>
                  <a:srgbClr val="1B3F63"/>
                </a:solidFill>
                <a:latin typeface="Cambria" pitchFamily="34" charset="0"/>
                <a:ea typeface="Cambria" pitchFamily="34" charset="-122"/>
                <a:cs typeface="Cambria" pitchFamily="34" charset="-120"/>
              </a:rPr>
              <a:t>05</a:t>
            </a:r>
            <a:endParaRPr lang="en-US" sz="13000" dirty="0"/>
          </a:p>
        </p:txBody>
      </p:sp>
      <p:sp>
        <p:nvSpPr>
          <p:cNvPr id="4" name="Shape 2"/>
          <p:cNvSpPr/>
          <p:nvPr/>
        </p:nvSpPr>
        <p:spPr>
          <a:xfrm>
            <a:off x="868680" y="3246120"/>
            <a:ext cx="1005840" cy="1005840"/>
          </a:xfrm>
          <a:prstGeom prst="ellipse">
            <a:avLst/>
          </a:prstGeom>
          <a:solidFill>
            <a:srgbClr val="C9971F"/>
          </a:solidFill>
          <a:ln/>
        </p:spPr>
        <p:txBody>
          <a:bodyPr/>
          <a:lstStyle/>
          <a:p>
            <a:endParaRPr lang="en-US"/>
          </a:p>
        </p:txBody>
      </p:sp>
      <p:pic>
        <p:nvPicPr>
          <p:cNvPr id="5" name="Image 0" descr="icons/dollar_navy.png"/>
          <p:cNvPicPr>
            <a:picLocks noChangeAspect="1"/>
          </p:cNvPicPr>
          <p:nvPr/>
        </p:nvPicPr>
        <p:blipFill>
          <a:blip r:embed="rId3"/>
          <a:stretch>
            <a:fillRect/>
          </a:stretch>
        </p:blipFill>
        <p:spPr>
          <a:xfrm>
            <a:off x="1115568" y="3493008"/>
            <a:ext cx="512064" cy="512064"/>
          </a:xfrm>
          <a:prstGeom prst="rect">
            <a:avLst/>
          </a:prstGeom>
        </p:spPr>
      </p:pic>
      <p:sp>
        <p:nvSpPr>
          <p:cNvPr id="6" name="Text 3"/>
          <p:cNvSpPr/>
          <p:nvPr/>
        </p:nvSpPr>
        <p:spPr>
          <a:xfrm>
            <a:off x="2148840" y="3200400"/>
            <a:ext cx="8869680" cy="822960"/>
          </a:xfrm>
          <a:prstGeom prst="rect">
            <a:avLst/>
          </a:prstGeom>
          <a:noFill/>
          <a:ln/>
        </p:spPr>
        <p:txBody>
          <a:bodyPr wrap="square" rtlCol="0" anchor="ctr"/>
          <a:lstStyle/>
          <a:p>
            <a:pPr marL="0" indent="0">
              <a:buNone/>
            </a:pPr>
            <a:r>
              <a:rPr lang="en-US" sz="3200" b="1" dirty="0">
                <a:solidFill>
                  <a:srgbClr val="FFFFFF"/>
                </a:solidFill>
                <a:latin typeface="Cambria" pitchFamily="34" charset="0"/>
                <a:ea typeface="Cambria" pitchFamily="34" charset="-122"/>
                <a:cs typeface="Cambria" pitchFamily="34" charset="-120"/>
              </a:rPr>
              <a:t>WHT (Withholding Tax)</a:t>
            </a:r>
            <a:endParaRPr lang="en-US" sz="3200" dirty="0"/>
          </a:p>
        </p:txBody>
      </p:sp>
      <p:sp>
        <p:nvSpPr>
          <p:cNvPr id="7" name="Text 4"/>
          <p:cNvSpPr/>
          <p:nvPr/>
        </p:nvSpPr>
        <p:spPr>
          <a:xfrm>
            <a:off x="2167128" y="3913632"/>
            <a:ext cx="8595360" cy="548640"/>
          </a:xfrm>
          <a:prstGeom prst="rect">
            <a:avLst/>
          </a:prstGeom>
          <a:noFill/>
          <a:ln/>
        </p:spPr>
        <p:txBody>
          <a:bodyPr wrap="square" rtlCol="0" anchor="ctr"/>
          <a:lstStyle/>
          <a:p>
            <a:pPr marL="0" indent="0">
              <a:buNone/>
            </a:pPr>
            <a:r>
              <a:rPr lang="en-US" sz="1350" i="1" dirty="0">
                <a:solidFill>
                  <a:srgbClr val="C9D6E8"/>
                </a:solidFill>
                <a:latin typeface="Calibri" pitchFamily="34" charset="0"/>
                <a:ea typeface="Calibri" pitchFamily="34" charset="-122"/>
                <a:cs typeface="Calibri" pitchFamily="34" charset="-120"/>
              </a:rPr>
              <a:t>Withholding tax calculation, deduction, and compliance tracking</a:t>
            </a:r>
            <a:endParaRPr lang="en-US" sz="1350" dirty="0"/>
          </a:p>
        </p:txBody>
      </p:sp>
      <p:sp>
        <p:nvSpPr>
          <p:cNvPr id="8" name="Text 5"/>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C9D6E8"/>
                </a:solidFill>
                <a:latin typeface="Calibri" pitchFamily="34" charset="0"/>
                <a:ea typeface="Calibri" pitchFamily="34" charset="-122"/>
                <a:cs typeface="Calibri" pitchFamily="34" charset="-120"/>
              </a:rPr>
              <a:t>ICORE</a:t>
            </a:r>
            <a:endParaRPr lang="en-US" sz="800" dirty="0"/>
          </a:p>
        </p:txBody>
      </p:sp>
      <p:sp>
        <p:nvSpPr>
          <p:cNvPr id="9" name="Text 6"/>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C9D6E8"/>
                </a:solidFill>
                <a:latin typeface="Calibri" pitchFamily="34" charset="0"/>
                <a:ea typeface="Calibri" pitchFamily="34" charset="-122"/>
                <a:cs typeface="Calibri" pitchFamily="34" charset="-120"/>
              </a:rPr>
              <a:t>24</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WHT (WITHHOLDING TAX)</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1700" b="1" dirty="0">
                <a:solidFill>
                  <a:srgbClr val="0F2A44"/>
                </a:solidFill>
                <a:latin typeface="Cambria" pitchFamily="34" charset="0"/>
                <a:ea typeface="Cambria" pitchFamily="34" charset="-122"/>
                <a:cs typeface="Cambria" pitchFamily="34" charset="-120"/>
              </a:rPr>
              <a:t>Tax Deb Cert Consumer Detail file field Supports calculation, deduction, and tracking of withholding tax on applicable transactions. Ensures compliance with tax regulations and reporting requirements</a:t>
            </a:r>
            <a:endParaRPr lang="en-US" sz="17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17.pn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25</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WHT (WITHHOLDING TAX)</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2200" b="1" dirty="0">
                <a:solidFill>
                  <a:srgbClr val="0F2A44"/>
                </a:solidFill>
                <a:latin typeface="Cambria" pitchFamily="34" charset="0"/>
                <a:ea typeface="Cambria" pitchFamily="34" charset="-122"/>
                <a:cs typeface="Cambria" pitchFamily="34" charset="-120"/>
              </a:rPr>
              <a:t>Tax Debt Cert Email to Client form</a:t>
            </a:r>
            <a:endParaRPr lang="en-US" sz="22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18.pn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26</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WHT (WITHHOLDING TAX)</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2200" b="1" dirty="0">
                <a:solidFill>
                  <a:srgbClr val="0F2A44"/>
                </a:solidFill>
                <a:latin typeface="Cambria" pitchFamily="34" charset="0"/>
                <a:ea typeface="Cambria" pitchFamily="34" charset="-122"/>
                <a:cs typeface="Cambria" pitchFamily="34" charset="-120"/>
              </a:rPr>
              <a:t>Tax Payment Email Address Uploader file field</a:t>
            </a:r>
            <a:endParaRPr lang="en-US" sz="22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19.pn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27</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WHT (WITHHOLDING TAX)</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2200" b="1" dirty="0">
                <a:solidFill>
                  <a:srgbClr val="0F2A44"/>
                </a:solidFill>
                <a:latin typeface="Cambria" pitchFamily="34" charset="0"/>
                <a:ea typeface="Cambria" pitchFamily="34" charset="-122"/>
                <a:cs typeface="Cambria" pitchFamily="34" charset="-120"/>
              </a:rPr>
              <a:t>Tax Payment Rules file uploader field</a:t>
            </a:r>
            <a:endParaRPr lang="en-US" sz="22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20.pn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28</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WHT (WITHHOLDING TAX)</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2200" b="1" dirty="0">
                <a:solidFill>
                  <a:srgbClr val="0F2A44"/>
                </a:solidFill>
                <a:latin typeface="Cambria" pitchFamily="34" charset="0"/>
                <a:ea typeface="Cambria" pitchFamily="34" charset="-122"/>
                <a:cs typeface="Cambria" pitchFamily="34" charset="-120"/>
              </a:rPr>
              <a:t>Tax payment Report form</a:t>
            </a:r>
            <a:endParaRPr lang="en-US" sz="22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21.pn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29</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5F7FA"/>
        </a:solidFill>
        <a:effectLst/>
      </p:bgPr>
    </p:bg>
    <p:spTree>
      <p:nvGrpSpPr>
        <p:cNvPr id="1" name=""/>
        <p:cNvGrpSpPr/>
        <p:nvPr/>
      </p:nvGrpSpPr>
      <p:grpSpPr>
        <a:xfrm>
          <a:off x="0" y="0"/>
          <a:ext cx="0" cy="0"/>
          <a:chOff x="0" y="0"/>
          <a:chExt cx="0" cy="0"/>
        </a:xfrm>
      </p:grpSpPr>
      <p:sp>
        <p:nvSpPr>
          <p:cNvPr id="2" name="Text 0"/>
          <p:cNvSpPr/>
          <p:nvPr/>
        </p:nvSpPr>
        <p:spPr>
          <a:xfrm>
            <a:off x="822960" y="457200"/>
            <a:ext cx="5486400" cy="274320"/>
          </a:xfrm>
          <a:prstGeom prst="rect">
            <a:avLst/>
          </a:prstGeom>
          <a:noFill/>
          <a:ln/>
        </p:spPr>
        <p:txBody>
          <a:bodyPr wrap="square" rtlCol="0" anchor="ctr"/>
          <a:lstStyle/>
          <a:p>
            <a:pPr marL="0" indent="0">
              <a:buNone/>
            </a:pPr>
            <a:r>
              <a:rPr lang="en-US" sz="1200" b="1" kern="0" spc="200" dirty="0">
                <a:solidFill>
                  <a:srgbClr val="C9971F"/>
                </a:solidFill>
                <a:latin typeface="Calibri" pitchFamily="34" charset="0"/>
                <a:ea typeface="Calibri" pitchFamily="34" charset="-122"/>
                <a:cs typeface="Calibri" pitchFamily="34" charset="-120"/>
              </a:rPr>
              <a:t>OVERVIEW</a:t>
            </a:r>
            <a:endParaRPr lang="en-US" sz="1200" dirty="0"/>
          </a:p>
        </p:txBody>
      </p:sp>
      <p:sp>
        <p:nvSpPr>
          <p:cNvPr id="3" name="Text 1"/>
          <p:cNvSpPr/>
          <p:nvPr/>
        </p:nvSpPr>
        <p:spPr>
          <a:xfrm>
            <a:off x="777240" y="704088"/>
            <a:ext cx="9144000" cy="594360"/>
          </a:xfrm>
          <a:prstGeom prst="rect">
            <a:avLst/>
          </a:prstGeom>
          <a:noFill/>
          <a:ln/>
        </p:spPr>
        <p:txBody>
          <a:bodyPr wrap="square" rtlCol="0" anchor="ctr"/>
          <a:lstStyle/>
          <a:p>
            <a:pPr marL="0" indent="0">
              <a:buNone/>
            </a:pPr>
            <a:r>
              <a:rPr lang="en-US" sz="2700" b="1" dirty="0">
                <a:solidFill>
                  <a:srgbClr val="0F2A44"/>
                </a:solidFill>
                <a:latin typeface="Cambria" pitchFamily="34" charset="0"/>
                <a:ea typeface="Cambria" pitchFamily="34" charset="-122"/>
                <a:cs typeface="Cambria" pitchFamily="34" charset="-120"/>
              </a:rPr>
              <a:t>Project Highlights &amp; Impact</a:t>
            </a:r>
            <a:endParaRPr lang="en-US" sz="2700" dirty="0"/>
          </a:p>
        </p:txBody>
      </p:sp>
      <p:sp>
        <p:nvSpPr>
          <p:cNvPr id="4" name="Text 2"/>
          <p:cNvSpPr/>
          <p:nvPr/>
        </p:nvSpPr>
        <p:spPr>
          <a:xfrm>
            <a:off x="822960" y="1508760"/>
            <a:ext cx="5074920" cy="274320"/>
          </a:xfrm>
          <a:prstGeom prst="rect">
            <a:avLst/>
          </a:prstGeom>
          <a:noFill/>
          <a:ln/>
        </p:spPr>
        <p:txBody>
          <a:bodyPr wrap="square" rtlCol="0" anchor="ctr"/>
          <a:lstStyle/>
          <a:p>
            <a:pPr marL="0" indent="0">
              <a:buNone/>
            </a:pPr>
            <a:r>
              <a:rPr lang="en-US" sz="1150" b="1" kern="0" spc="150" dirty="0">
                <a:solidFill>
                  <a:srgbClr val="C9971F"/>
                </a:solidFill>
                <a:latin typeface="Calibri" pitchFamily="34" charset="0"/>
                <a:ea typeface="Calibri" pitchFamily="34" charset="-122"/>
                <a:cs typeface="Calibri" pitchFamily="34" charset="-120"/>
              </a:rPr>
              <a:t>PROJECT HIGHLIGHTS</a:t>
            </a:r>
            <a:endParaRPr lang="en-US" sz="1150" dirty="0"/>
          </a:p>
        </p:txBody>
      </p:sp>
      <p:sp>
        <p:nvSpPr>
          <p:cNvPr id="5" name="Text 3"/>
          <p:cNvSpPr/>
          <p:nvPr/>
        </p:nvSpPr>
        <p:spPr>
          <a:xfrm>
            <a:off x="6263640" y="1508760"/>
            <a:ext cx="5074920" cy="274320"/>
          </a:xfrm>
          <a:prstGeom prst="rect">
            <a:avLst/>
          </a:prstGeom>
          <a:noFill/>
          <a:ln/>
        </p:spPr>
        <p:txBody>
          <a:bodyPr wrap="square" rtlCol="0" anchor="ctr"/>
          <a:lstStyle/>
          <a:p>
            <a:pPr marL="0" indent="0">
              <a:buNone/>
            </a:pPr>
            <a:r>
              <a:rPr lang="en-US" sz="1150" b="1" kern="0" spc="150" dirty="0">
                <a:solidFill>
                  <a:srgbClr val="C9971F"/>
                </a:solidFill>
                <a:latin typeface="Calibri" pitchFamily="34" charset="0"/>
                <a:ea typeface="Calibri" pitchFamily="34" charset="-122"/>
                <a:cs typeface="Calibri" pitchFamily="34" charset="-120"/>
              </a:rPr>
              <a:t>IMPACT</a:t>
            </a:r>
            <a:endParaRPr lang="en-US" sz="1150" dirty="0"/>
          </a:p>
        </p:txBody>
      </p:sp>
      <p:sp>
        <p:nvSpPr>
          <p:cNvPr id="6" name="Shape 4"/>
          <p:cNvSpPr/>
          <p:nvPr/>
        </p:nvSpPr>
        <p:spPr>
          <a:xfrm>
            <a:off x="822960" y="1874520"/>
            <a:ext cx="5074920" cy="969264"/>
          </a:xfrm>
          <a:prstGeom prst="roundRect">
            <a:avLst>
              <a:gd name="adj" fmla="val 5660"/>
            </a:avLst>
          </a:prstGeom>
          <a:solidFill>
            <a:srgbClr val="FFFFFF"/>
          </a:solidFill>
          <a:ln/>
          <a:effectLst>
            <a:outerShdw blurRad="76200" dist="25400" dir="5400000" algn="bl" rotWithShape="0">
              <a:srgbClr val="888888">
                <a:alpha val="18000"/>
              </a:srgbClr>
            </a:outerShdw>
          </a:effectLst>
        </p:spPr>
        <p:txBody>
          <a:bodyPr/>
          <a:lstStyle/>
          <a:p>
            <a:endParaRPr lang="en-US"/>
          </a:p>
        </p:txBody>
      </p:sp>
      <p:sp>
        <p:nvSpPr>
          <p:cNvPr id="7" name="Shape 5"/>
          <p:cNvSpPr/>
          <p:nvPr/>
        </p:nvSpPr>
        <p:spPr>
          <a:xfrm>
            <a:off x="1024128" y="2057400"/>
            <a:ext cx="457200" cy="457200"/>
          </a:xfrm>
          <a:prstGeom prst="ellipse">
            <a:avLst/>
          </a:prstGeom>
          <a:solidFill>
            <a:srgbClr val="0F2A44"/>
          </a:solidFill>
          <a:ln/>
        </p:spPr>
        <p:txBody>
          <a:bodyPr/>
          <a:lstStyle/>
          <a:p>
            <a:endParaRPr lang="en-US"/>
          </a:p>
        </p:txBody>
      </p:sp>
      <p:pic>
        <p:nvPicPr>
          <p:cNvPr id="8" name="Image 0" descr="icons/trending_gold.png"/>
          <p:cNvPicPr>
            <a:picLocks noChangeAspect="1"/>
          </p:cNvPicPr>
          <p:nvPr/>
        </p:nvPicPr>
        <p:blipFill>
          <a:blip r:embed="rId3"/>
          <a:stretch>
            <a:fillRect/>
          </a:stretch>
        </p:blipFill>
        <p:spPr>
          <a:xfrm>
            <a:off x="1124712" y="2157984"/>
            <a:ext cx="256032" cy="256032"/>
          </a:xfrm>
          <a:prstGeom prst="rect">
            <a:avLst/>
          </a:prstGeom>
        </p:spPr>
      </p:pic>
      <p:sp>
        <p:nvSpPr>
          <p:cNvPr id="9" name="Text 6"/>
          <p:cNvSpPr/>
          <p:nvPr/>
        </p:nvSpPr>
        <p:spPr>
          <a:xfrm>
            <a:off x="1645920" y="1947672"/>
            <a:ext cx="4069080" cy="274320"/>
          </a:xfrm>
          <a:prstGeom prst="rect">
            <a:avLst/>
          </a:prstGeom>
          <a:noFill/>
          <a:ln/>
        </p:spPr>
        <p:txBody>
          <a:bodyPr wrap="square" rtlCol="0" anchor="t"/>
          <a:lstStyle/>
          <a:p>
            <a:pPr marL="0" indent="0">
              <a:buNone/>
            </a:pPr>
            <a:r>
              <a:rPr lang="en-US" sz="1250" b="1" dirty="0">
                <a:solidFill>
                  <a:srgbClr val="0F2A44"/>
                </a:solidFill>
                <a:latin typeface="Cambria" pitchFamily="34" charset="0"/>
                <a:ea typeface="Cambria" pitchFamily="34" charset="-122"/>
                <a:cs typeface="Cambria" pitchFamily="34" charset="-120"/>
              </a:rPr>
              <a:t>FX Centralization</a:t>
            </a:r>
            <a:endParaRPr lang="en-US" sz="1250" dirty="0"/>
          </a:p>
        </p:txBody>
      </p:sp>
      <p:sp>
        <p:nvSpPr>
          <p:cNvPr id="10" name="Text 7"/>
          <p:cNvSpPr/>
          <p:nvPr/>
        </p:nvSpPr>
        <p:spPr>
          <a:xfrm>
            <a:off x="1645920" y="2240280"/>
            <a:ext cx="4069080" cy="612648"/>
          </a:xfrm>
          <a:prstGeom prst="rect">
            <a:avLst/>
          </a:prstGeom>
          <a:noFill/>
          <a:ln/>
        </p:spPr>
        <p:txBody>
          <a:bodyPr wrap="square" rtlCol="0" anchor="t"/>
          <a:lstStyle/>
          <a:p>
            <a:pPr marL="0" indent="0">
              <a:lnSpc>
                <a:spcPct val="115000"/>
              </a:lnSpc>
              <a:buNone/>
            </a:pPr>
            <a:r>
              <a:rPr lang="en-US" sz="980" dirty="0">
                <a:solidFill>
                  <a:srgbClr val="5B6B7F"/>
                </a:solidFill>
                <a:latin typeface="Calibri" pitchFamily="34" charset="0"/>
                <a:ea typeface="Calibri" pitchFamily="34" charset="-122"/>
                <a:cs typeface="Calibri" pitchFamily="34" charset="-120"/>
              </a:rPr>
              <a:t>Centralizes foreign exchange management, real-time currency rates, and automated payment matching</a:t>
            </a:r>
            <a:endParaRPr lang="en-US" sz="980" dirty="0"/>
          </a:p>
        </p:txBody>
      </p:sp>
      <p:sp>
        <p:nvSpPr>
          <p:cNvPr id="11" name="Shape 8"/>
          <p:cNvSpPr/>
          <p:nvPr/>
        </p:nvSpPr>
        <p:spPr>
          <a:xfrm>
            <a:off x="822960" y="2990088"/>
            <a:ext cx="5074920" cy="969264"/>
          </a:xfrm>
          <a:prstGeom prst="roundRect">
            <a:avLst>
              <a:gd name="adj" fmla="val 5660"/>
            </a:avLst>
          </a:prstGeom>
          <a:solidFill>
            <a:srgbClr val="FFFFFF"/>
          </a:solidFill>
          <a:ln/>
          <a:effectLst>
            <a:outerShdw blurRad="76200" dist="25400" dir="5400000" algn="bl" rotWithShape="0">
              <a:srgbClr val="888888">
                <a:alpha val="18000"/>
              </a:srgbClr>
            </a:outerShdw>
          </a:effectLst>
        </p:spPr>
        <p:txBody>
          <a:bodyPr/>
          <a:lstStyle/>
          <a:p>
            <a:endParaRPr lang="en-US"/>
          </a:p>
        </p:txBody>
      </p:sp>
      <p:sp>
        <p:nvSpPr>
          <p:cNvPr id="12" name="Shape 9"/>
          <p:cNvSpPr/>
          <p:nvPr/>
        </p:nvSpPr>
        <p:spPr>
          <a:xfrm>
            <a:off x="1024128" y="3172968"/>
            <a:ext cx="457200" cy="457200"/>
          </a:xfrm>
          <a:prstGeom prst="ellipse">
            <a:avLst/>
          </a:prstGeom>
          <a:solidFill>
            <a:srgbClr val="0F2A44"/>
          </a:solidFill>
          <a:ln/>
        </p:spPr>
        <p:txBody>
          <a:bodyPr/>
          <a:lstStyle/>
          <a:p>
            <a:endParaRPr lang="en-US"/>
          </a:p>
        </p:txBody>
      </p:sp>
      <p:pic>
        <p:nvPicPr>
          <p:cNvPr id="13" name="Image 1" descr="icons/shield_gold.png"/>
          <p:cNvPicPr>
            <a:picLocks noChangeAspect="1"/>
          </p:cNvPicPr>
          <p:nvPr/>
        </p:nvPicPr>
        <p:blipFill>
          <a:blip r:embed="rId4"/>
          <a:stretch>
            <a:fillRect/>
          </a:stretch>
        </p:blipFill>
        <p:spPr>
          <a:xfrm>
            <a:off x="1124712" y="3273552"/>
            <a:ext cx="256032" cy="256032"/>
          </a:xfrm>
          <a:prstGeom prst="rect">
            <a:avLst/>
          </a:prstGeom>
        </p:spPr>
      </p:pic>
      <p:sp>
        <p:nvSpPr>
          <p:cNvPr id="14" name="Text 10"/>
          <p:cNvSpPr/>
          <p:nvPr/>
        </p:nvSpPr>
        <p:spPr>
          <a:xfrm>
            <a:off x="1645920" y="3063240"/>
            <a:ext cx="4069080" cy="274320"/>
          </a:xfrm>
          <a:prstGeom prst="rect">
            <a:avLst/>
          </a:prstGeom>
          <a:noFill/>
          <a:ln/>
        </p:spPr>
        <p:txBody>
          <a:bodyPr wrap="square" rtlCol="0" anchor="t"/>
          <a:lstStyle/>
          <a:p>
            <a:pPr marL="0" indent="0">
              <a:buNone/>
            </a:pPr>
            <a:r>
              <a:rPr lang="en-US" sz="1250" b="1" dirty="0">
                <a:solidFill>
                  <a:srgbClr val="0F2A44"/>
                </a:solidFill>
                <a:latin typeface="Cambria" pitchFamily="34" charset="0"/>
                <a:ea typeface="Cambria" pitchFamily="34" charset="-122"/>
                <a:cs typeface="Cambria" pitchFamily="34" charset="-120"/>
              </a:rPr>
              <a:t>Dual-Level Approval</a:t>
            </a:r>
            <a:endParaRPr lang="en-US" sz="1250" dirty="0"/>
          </a:p>
        </p:txBody>
      </p:sp>
      <p:sp>
        <p:nvSpPr>
          <p:cNvPr id="15" name="Text 11"/>
          <p:cNvSpPr/>
          <p:nvPr/>
        </p:nvSpPr>
        <p:spPr>
          <a:xfrm>
            <a:off x="1645920" y="3355848"/>
            <a:ext cx="4069080" cy="612648"/>
          </a:xfrm>
          <a:prstGeom prst="rect">
            <a:avLst/>
          </a:prstGeom>
          <a:noFill/>
          <a:ln/>
        </p:spPr>
        <p:txBody>
          <a:bodyPr wrap="square" rtlCol="0" anchor="t"/>
          <a:lstStyle/>
          <a:p>
            <a:pPr marL="0" indent="0">
              <a:lnSpc>
                <a:spcPct val="115000"/>
              </a:lnSpc>
              <a:buNone/>
            </a:pPr>
            <a:r>
              <a:rPr lang="en-US" sz="980" dirty="0">
                <a:solidFill>
                  <a:srgbClr val="5B6B7F"/>
                </a:solidFill>
                <a:latin typeface="Calibri" pitchFamily="34" charset="0"/>
                <a:ea typeface="Calibri" pitchFamily="34" charset="-122"/>
                <a:cs typeface="Calibri" pitchFamily="34" charset="-120"/>
              </a:rPr>
              <a:t>An advanced User Management System where every transaction and update requires dual-level approval</a:t>
            </a:r>
            <a:endParaRPr lang="en-US" sz="980" dirty="0"/>
          </a:p>
        </p:txBody>
      </p:sp>
      <p:sp>
        <p:nvSpPr>
          <p:cNvPr id="16" name="Shape 12"/>
          <p:cNvSpPr/>
          <p:nvPr/>
        </p:nvSpPr>
        <p:spPr>
          <a:xfrm>
            <a:off x="822960" y="4105656"/>
            <a:ext cx="5074920" cy="969264"/>
          </a:xfrm>
          <a:prstGeom prst="roundRect">
            <a:avLst>
              <a:gd name="adj" fmla="val 5660"/>
            </a:avLst>
          </a:prstGeom>
          <a:solidFill>
            <a:srgbClr val="FFFFFF"/>
          </a:solidFill>
          <a:ln/>
          <a:effectLst>
            <a:outerShdw blurRad="76200" dist="25400" dir="5400000" algn="bl" rotWithShape="0">
              <a:srgbClr val="888888">
                <a:alpha val="18000"/>
              </a:srgbClr>
            </a:outerShdw>
          </a:effectLst>
        </p:spPr>
        <p:txBody>
          <a:bodyPr/>
          <a:lstStyle/>
          <a:p>
            <a:endParaRPr lang="en-US"/>
          </a:p>
        </p:txBody>
      </p:sp>
      <p:sp>
        <p:nvSpPr>
          <p:cNvPr id="17" name="Shape 13"/>
          <p:cNvSpPr/>
          <p:nvPr/>
        </p:nvSpPr>
        <p:spPr>
          <a:xfrm>
            <a:off x="1024128" y="4288536"/>
            <a:ext cx="457200" cy="457200"/>
          </a:xfrm>
          <a:prstGeom prst="ellipse">
            <a:avLst/>
          </a:prstGeom>
          <a:solidFill>
            <a:srgbClr val="0F2A44"/>
          </a:solidFill>
          <a:ln/>
        </p:spPr>
        <p:txBody>
          <a:bodyPr/>
          <a:lstStyle/>
          <a:p>
            <a:endParaRPr lang="en-US"/>
          </a:p>
        </p:txBody>
      </p:sp>
      <p:pic>
        <p:nvPicPr>
          <p:cNvPr id="18" name="Image 2" descr="icons/dollar_gold.png"/>
          <p:cNvPicPr>
            <a:picLocks noChangeAspect="1"/>
          </p:cNvPicPr>
          <p:nvPr/>
        </p:nvPicPr>
        <p:blipFill>
          <a:blip r:embed="rId5"/>
          <a:stretch>
            <a:fillRect/>
          </a:stretch>
        </p:blipFill>
        <p:spPr>
          <a:xfrm>
            <a:off x="1124712" y="4389120"/>
            <a:ext cx="256032" cy="256032"/>
          </a:xfrm>
          <a:prstGeom prst="rect">
            <a:avLst/>
          </a:prstGeom>
        </p:spPr>
      </p:pic>
      <p:sp>
        <p:nvSpPr>
          <p:cNvPr id="19" name="Text 14"/>
          <p:cNvSpPr/>
          <p:nvPr/>
        </p:nvSpPr>
        <p:spPr>
          <a:xfrm>
            <a:off x="1645920" y="4178808"/>
            <a:ext cx="4069080" cy="274320"/>
          </a:xfrm>
          <a:prstGeom prst="rect">
            <a:avLst/>
          </a:prstGeom>
          <a:noFill/>
          <a:ln/>
        </p:spPr>
        <p:txBody>
          <a:bodyPr wrap="square" rtlCol="0" anchor="t"/>
          <a:lstStyle/>
          <a:p>
            <a:pPr marL="0" indent="0">
              <a:buNone/>
            </a:pPr>
            <a:r>
              <a:rPr lang="en-US" sz="1250" b="1" dirty="0">
                <a:solidFill>
                  <a:srgbClr val="0F2A44"/>
                </a:solidFill>
                <a:latin typeface="Cambria" pitchFamily="34" charset="0"/>
                <a:ea typeface="Cambria" pitchFamily="34" charset="-122"/>
                <a:cs typeface="Cambria" pitchFamily="34" charset="-120"/>
              </a:rPr>
              <a:t>Accurate Tax Handling</a:t>
            </a:r>
            <a:endParaRPr lang="en-US" sz="1250" dirty="0"/>
          </a:p>
        </p:txBody>
      </p:sp>
      <p:sp>
        <p:nvSpPr>
          <p:cNvPr id="20" name="Text 15"/>
          <p:cNvSpPr/>
          <p:nvPr/>
        </p:nvSpPr>
        <p:spPr>
          <a:xfrm>
            <a:off x="1645920" y="4471416"/>
            <a:ext cx="4069080" cy="612648"/>
          </a:xfrm>
          <a:prstGeom prst="rect">
            <a:avLst/>
          </a:prstGeom>
          <a:noFill/>
          <a:ln/>
        </p:spPr>
        <p:txBody>
          <a:bodyPr wrap="square" rtlCol="0" anchor="t"/>
          <a:lstStyle/>
          <a:p>
            <a:pPr marL="0" indent="0">
              <a:lnSpc>
                <a:spcPct val="115000"/>
              </a:lnSpc>
              <a:buNone/>
            </a:pPr>
            <a:r>
              <a:rPr lang="en-US" sz="980" dirty="0">
                <a:solidFill>
                  <a:srgbClr val="5B6B7F"/>
                </a:solidFill>
                <a:latin typeface="Calibri" pitchFamily="34" charset="0"/>
                <a:ea typeface="Calibri" pitchFamily="34" charset="-122"/>
                <a:cs typeface="Calibri" pitchFamily="34" charset="-120"/>
              </a:rPr>
              <a:t>100% accuracy in complex tax calculations, including WHT and Capital Gains Tax, with standardized billing</a:t>
            </a:r>
            <a:endParaRPr lang="en-US" sz="980" dirty="0"/>
          </a:p>
        </p:txBody>
      </p:sp>
      <p:sp>
        <p:nvSpPr>
          <p:cNvPr id="21" name="Shape 16"/>
          <p:cNvSpPr/>
          <p:nvPr/>
        </p:nvSpPr>
        <p:spPr>
          <a:xfrm>
            <a:off x="822960" y="5221224"/>
            <a:ext cx="5074920" cy="969264"/>
          </a:xfrm>
          <a:prstGeom prst="roundRect">
            <a:avLst>
              <a:gd name="adj" fmla="val 5660"/>
            </a:avLst>
          </a:prstGeom>
          <a:solidFill>
            <a:srgbClr val="FFFFFF"/>
          </a:solidFill>
          <a:ln/>
          <a:effectLst>
            <a:outerShdw blurRad="76200" dist="25400" dir="5400000" algn="bl" rotWithShape="0">
              <a:srgbClr val="888888">
                <a:alpha val="18000"/>
              </a:srgbClr>
            </a:outerShdw>
          </a:effectLst>
        </p:spPr>
        <p:txBody>
          <a:bodyPr/>
          <a:lstStyle/>
          <a:p>
            <a:endParaRPr lang="en-US"/>
          </a:p>
        </p:txBody>
      </p:sp>
      <p:sp>
        <p:nvSpPr>
          <p:cNvPr id="22" name="Shape 17"/>
          <p:cNvSpPr/>
          <p:nvPr/>
        </p:nvSpPr>
        <p:spPr>
          <a:xfrm>
            <a:off x="1024128" y="5404104"/>
            <a:ext cx="457200" cy="457200"/>
          </a:xfrm>
          <a:prstGeom prst="ellipse">
            <a:avLst/>
          </a:prstGeom>
          <a:solidFill>
            <a:srgbClr val="0F2A44"/>
          </a:solidFill>
          <a:ln/>
        </p:spPr>
        <p:txBody>
          <a:bodyPr/>
          <a:lstStyle/>
          <a:p>
            <a:endParaRPr lang="en-US"/>
          </a:p>
        </p:txBody>
      </p:sp>
      <p:pic>
        <p:nvPicPr>
          <p:cNvPr id="23" name="Image 3" descr="icons/clipboard_gold.png"/>
          <p:cNvPicPr>
            <a:picLocks noChangeAspect="1"/>
          </p:cNvPicPr>
          <p:nvPr/>
        </p:nvPicPr>
        <p:blipFill>
          <a:blip r:embed="rId6"/>
          <a:stretch>
            <a:fillRect/>
          </a:stretch>
        </p:blipFill>
        <p:spPr>
          <a:xfrm>
            <a:off x="1124712" y="5504688"/>
            <a:ext cx="256032" cy="256032"/>
          </a:xfrm>
          <a:prstGeom prst="rect">
            <a:avLst/>
          </a:prstGeom>
        </p:spPr>
      </p:pic>
      <p:sp>
        <p:nvSpPr>
          <p:cNvPr id="24" name="Text 18"/>
          <p:cNvSpPr/>
          <p:nvPr/>
        </p:nvSpPr>
        <p:spPr>
          <a:xfrm>
            <a:off x="1645920" y="5294376"/>
            <a:ext cx="4069080" cy="274320"/>
          </a:xfrm>
          <a:prstGeom prst="rect">
            <a:avLst/>
          </a:prstGeom>
          <a:noFill/>
          <a:ln/>
        </p:spPr>
        <p:txBody>
          <a:bodyPr wrap="square" rtlCol="0" anchor="t"/>
          <a:lstStyle/>
          <a:p>
            <a:pPr marL="0" indent="0">
              <a:buNone/>
            </a:pPr>
            <a:r>
              <a:rPr lang="en-US" sz="1250" b="1" dirty="0">
                <a:solidFill>
                  <a:srgbClr val="0F2A44"/>
                </a:solidFill>
                <a:latin typeface="Cambria" pitchFamily="34" charset="0"/>
                <a:ea typeface="Cambria" pitchFamily="34" charset="-122"/>
                <a:cs typeface="Cambria" pitchFamily="34" charset="-120"/>
              </a:rPr>
              <a:t>Cheque &amp; Search Tools</a:t>
            </a:r>
            <a:endParaRPr lang="en-US" sz="1250" dirty="0"/>
          </a:p>
        </p:txBody>
      </p:sp>
      <p:sp>
        <p:nvSpPr>
          <p:cNvPr id="25" name="Text 19"/>
          <p:cNvSpPr/>
          <p:nvPr/>
        </p:nvSpPr>
        <p:spPr>
          <a:xfrm>
            <a:off x="1645920" y="5586984"/>
            <a:ext cx="4069080" cy="612648"/>
          </a:xfrm>
          <a:prstGeom prst="rect">
            <a:avLst/>
          </a:prstGeom>
          <a:noFill/>
          <a:ln/>
        </p:spPr>
        <p:txBody>
          <a:bodyPr wrap="square" rtlCol="0" anchor="t"/>
          <a:lstStyle/>
          <a:p>
            <a:pPr marL="0" indent="0">
              <a:lnSpc>
                <a:spcPct val="115000"/>
              </a:lnSpc>
              <a:buNone/>
            </a:pPr>
            <a:r>
              <a:rPr lang="en-US" sz="980" dirty="0">
                <a:solidFill>
                  <a:srgbClr val="5B6B7F"/>
                </a:solidFill>
                <a:latin typeface="Calibri" pitchFamily="34" charset="0"/>
                <a:ea typeface="Calibri" pitchFamily="34" charset="-122"/>
                <a:cs typeface="Calibri" pitchFamily="34" charset="-120"/>
              </a:rPr>
              <a:t>Dedicated modules for cheque management and advanced search tools for rapid data verification</a:t>
            </a:r>
            <a:endParaRPr lang="en-US" sz="980" dirty="0"/>
          </a:p>
        </p:txBody>
      </p:sp>
      <p:sp>
        <p:nvSpPr>
          <p:cNvPr id="26" name="Shape 20"/>
          <p:cNvSpPr/>
          <p:nvPr/>
        </p:nvSpPr>
        <p:spPr>
          <a:xfrm>
            <a:off x="6263640" y="1874520"/>
            <a:ext cx="5074920" cy="1042416"/>
          </a:xfrm>
          <a:prstGeom prst="roundRect">
            <a:avLst>
              <a:gd name="adj" fmla="val 5263"/>
            </a:avLst>
          </a:prstGeom>
          <a:solidFill>
            <a:srgbClr val="FFFFFF"/>
          </a:solidFill>
          <a:ln/>
          <a:effectLst>
            <a:outerShdw blurRad="76200" dist="25400" dir="5400000" algn="bl" rotWithShape="0">
              <a:srgbClr val="888888">
                <a:alpha val="18000"/>
              </a:srgbClr>
            </a:outerShdw>
          </a:effectLst>
        </p:spPr>
        <p:txBody>
          <a:bodyPr/>
          <a:lstStyle/>
          <a:p>
            <a:endParaRPr lang="en-US"/>
          </a:p>
        </p:txBody>
      </p:sp>
      <p:sp>
        <p:nvSpPr>
          <p:cNvPr id="27" name="Shape 21"/>
          <p:cNvSpPr/>
          <p:nvPr/>
        </p:nvSpPr>
        <p:spPr>
          <a:xfrm>
            <a:off x="6464808" y="2057400"/>
            <a:ext cx="457200" cy="457200"/>
          </a:xfrm>
          <a:prstGeom prst="ellipse">
            <a:avLst/>
          </a:prstGeom>
          <a:solidFill>
            <a:srgbClr val="0F2A44"/>
          </a:solidFill>
          <a:ln/>
        </p:spPr>
        <p:txBody>
          <a:bodyPr/>
          <a:lstStyle/>
          <a:p>
            <a:endParaRPr lang="en-US"/>
          </a:p>
        </p:txBody>
      </p:sp>
      <p:pic>
        <p:nvPicPr>
          <p:cNvPr id="28" name="Image 4" descr="icons/layers_gold.png"/>
          <p:cNvPicPr>
            <a:picLocks noChangeAspect="1"/>
          </p:cNvPicPr>
          <p:nvPr/>
        </p:nvPicPr>
        <p:blipFill>
          <a:blip r:embed="rId7"/>
          <a:stretch>
            <a:fillRect/>
          </a:stretch>
        </p:blipFill>
        <p:spPr>
          <a:xfrm>
            <a:off x="6565392" y="2157984"/>
            <a:ext cx="256032" cy="256032"/>
          </a:xfrm>
          <a:prstGeom prst="rect">
            <a:avLst/>
          </a:prstGeom>
        </p:spPr>
      </p:pic>
      <p:sp>
        <p:nvSpPr>
          <p:cNvPr id="29" name="Text 22"/>
          <p:cNvSpPr/>
          <p:nvPr/>
        </p:nvSpPr>
        <p:spPr>
          <a:xfrm>
            <a:off x="7086600" y="1947672"/>
            <a:ext cx="4069080" cy="274320"/>
          </a:xfrm>
          <a:prstGeom prst="rect">
            <a:avLst/>
          </a:prstGeom>
          <a:noFill/>
          <a:ln/>
        </p:spPr>
        <p:txBody>
          <a:bodyPr wrap="square" rtlCol="0" anchor="t"/>
          <a:lstStyle/>
          <a:p>
            <a:pPr marL="0" indent="0">
              <a:buNone/>
            </a:pPr>
            <a:r>
              <a:rPr lang="en-US" sz="1250" b="1" dirty="0">
                <a:solidFill>
                  <a:srgbClr val="0F2A44"/>
                </a:solidFill>
                <a:latin typeface="Cambria" pitchFamily="34" charset="0"/>
                <a:ea typeface="Cambria" pitchFamily="34" charset="-122"/>
                <a:cs typeface="Cambria" pitchFamily="34" charset="-120"/>
              </a:rPr>
              <a:t>Less Manual Effort</a:t>
            </a:r>
            <a:endParaRPr lang="en-US" sz="1250" dirty="0"/>
          </a:p>
        </p:txBody>
      </p:sp>
      <p:sp>
        <p:nvSpPr>
          <p:cNvPr id="30" name="Text 23"/>
          <p:cNvSpPr/>
          <p:nvPr/>
        </p:nvSpPr>
        <p:spPr>
          <a:xfrm>
            <a:off x="7086600" y="2240280"/>
            <a:ext cx="4069080" cy="685800"/>
          </a:xfrm>
          <a:prstGeom prst="rect">
            <a:avLst/>
          </a:prstGeom>
          <a:noFill/>
          <a:ln/>
        </p:spPr>
        <p:txBody>
          <a:bodyPr wrap="square" rtlCol="0" anchor="t"/>
          <a:lstStyle/>
          <a:p>
            <a:pPr marL="0" indent="0">
              <a:lnSpc>
                <a:spcPct val="115000"/>
              </a:lnSpc>
              <a:buNone/>
            </a:pPr>
            <a:r>
              <a:rPr lang="en-US" sz="980" dirty="0">
                <a:solidFill>
                  <a:srgbClr val="5B6B7F"/>
                </a:solidFill>
                <a:latin typeface="Calibri" pitchFamily="34" charset="0"/>
                <a:ea typeface="Calibri" pitchFamily="34" charset="-122"/>
                <a:cs typeface="Calibri" pitchFamily="34" charset="-120"/>
              </a:rPr>
              <a:t>Significantly reduces manual effort by automating reconciliation and payment clearing workflows</a:t>
            </a:r>
            <a:endParaRPr lang="en-US" sz="980" dirty="0"/>
          </a:p>
        </p:txBody>
      </p:sp>
      <p:sp>
        <p:nvSpPr>
          <p:cNvPr id="31" name="Shape 24"/>
          <p:cNvSpPr/>
          <p:nvPr/>
        </p:nvSpPr>
        <p:spPr>
          <a:xfrm>
            <a:off x="6263640" y="3063240"/>
            <a:ext cx="5074920" cy="1042416"/>
          </a:xfrm>
          <a:prstGeom prst="roundRect">
            <a:avLst>
              <a:gd name="adj" fmla="val 5263"/>
            </a:avLst>
          </a:prstGeom>
          <a:solidFill>
            <a:srgbClr val="FFFFFF"/>
          </a:solidFill>
          <a:ln/>
          <a:effectLst>
            <a:outerShdw blurRad="76200" dist="25400" dir="5400000" algn="bl" rotWithShape="0">
              <a:srgbClr val="888888">
                <a:alpha val="18000"/>
              </a:srgbClr>
            </a:outerShdw>
          </a:effectLst>
        </p:spPr>
        <p:txBody>
          <a:bodyPr/>
          <a:lstStyle/>
          <a:p>
            <a:endParaRPr lang="en-US"/>
          </a:p>
        </p:txBody>
      </p:sp>
      <p:sp>
        <p:nvSpPr>
          <p:cNvPr id="32" name="Shape 25"/>
          <p:cNvSpPr/>
          <p:nvPr/>
        </p:nvSpPr>
        <p:spPr>
          <a:xfrm>
            <a:off x="6464808" y="3246120"/>
            <a:ext cx="457200" cy="457200"/>
          </a:xfrm>
          <a:prstGeom prst="ellipse">
            <a:avLst/>
          </a:prstGeom>
          <a:solidFill>
            <a:srgbClr val="0F2A44"/>
          </a:solidFill>
          <a:ln/>
        </p:spPr>
        <p:txBody>
          <a:bodyPr/>
          <a:lstStyle/>
          <a:p>
            <a:endParaRPr lang="en-US"/>
          </a:p>
        </p:txBody>
      </p:sp>
      <p:pic>
        <p:nvPicPr>
          <p:cNvPr id="33" name="Image 5" descr="icons/shield_gold.png"/>
          <p:cNvPicPr>
            <a:picLocks noChangeAspect="1"/>
          </p:cNvPicPr>
          <p:nvPr/>
        </p:nvPicPr>
        <p:blipFill>
          <a:blip r:embed="rId4"/>
          <a:stretch>
            <a:fillRect/>
          </a:stretch>
        </p:blipFill>
        <p:spPr>
          <a:xfrm>
            <a:off x="6565392" y="3346704"/>
            <a:ext cx="256032" cy="256032"/>
          </a:xfrm>
          <a:prstGeom prst="rect">
            <a:avLst/>
          </a:prstGeom>
        </p:spPr>
      </p:pic>
      <p:sp>
        <p:nvSpPr>
          <p:cNvPr id="34" name="Text 26"/>
          <p:cNvSpPr/>
          <p:nvPr/>
        </p:nvSpPr>
        <p:spPr>
          <a:xfrm>
            <a:off x="7086600" y="3136392"/>
            <a:ext cx="4069080" cy="274320"/>
          </a:xfrm>
          <a:prstGeom prst="rect">
            <a:avLst/>
          </a:prstGeom>
          <a:noFill/>
          <a:ln/>
        </p:spPr>
        <p:txBody>
          <a:bodyPr wrap="square" rtlCol="0" anchor="t"/>
          <a:lstStyle/>
          <a:p>
            <a:pPr marL="0" indent="0">
              <a:buNone/>
            </a:pPr>
            <a:r>
              <a:rPr lang="en-US" sz="1250" b="1" dirty="0">
                <a:solidFill>
                  <a:srgbClr val="0F2A44"/>
                </a:solidFill>
                <a:latin typeface="Cambria" pitchFamily="34" charset="0"/>
                <a:ea typeface="Cambria" pitchFamily="34" charset="-122"/>
                <a:cs typeface="Cambria" pitchFamily="34" charset="-120"/>
              </a:rPr>
              <a:t>Stronger Security</a:t>
            </a:r>
            <a:endParaRPr lang="en-US" sz="1250" dirty="0"/>
          </a:p>
        </p:txBody>
      </p:sp>
      <p:sp>
        <p:nvSpPr>
          <p:cNvPr id="35" name="Text 27"/>
          <p:cNvSpPr/>
          <p:nvPr/>
        </p:nvSpPr>
        <p:spPr>
          <a:xfrm>
            <a:off x="7086600" y="3429000"/>
            <a:ext cx="4069080" cy="685800"/>
          </a:xfrm>
          <a:prstGeom prst="rect">
            <a:avLst/>
          </a:prstGeom>
          <a:noFill/>
          <a:ln/>
        </p:spPr>
        <p:txBody>
          <a:bodyPr wrap="square" rtlCol="0" anchor="t"/>
          <a:lstStyle/>
          <a:p>
            <a:pPr marL="0" indent="0">
              <a:lnSpc>
                <a:spcPct val="115000"/>
              </a:lnSpc>
              <a:buNone/>
            </a:pPr>
            <a:r>
              <a:rPr lang="en-US" sz="980" dirty="0">
                <a:solidFill>
                  <a:srgbClr val="5B6B7F"/>
                </a:solidFill>
                <a:latin typeface="Calibri" pitchFamily="34" charset="0"/>
                <a:ea typeface="Calibri" pitchFamily="34" charset="-122"/>
                <a:cs typeface="Calibri" pitchFamily="34" charset="-120"/>
              </a:rPr>
              <a:t>Strengthens security through granular role-based access control and mandatory approval cycles</a:t>
            </a:r>
            <a:endParaRPr lang="en-US" sz="980" dirty="0"/>
          </a:p>
        </p:txBody>
      </p:sp>
      <p:sp>
        <p:nvSpPr>
          <p:cNvPr id="36" name="Shape 28"/>
          <p:cNvSpPr/>
          <p:nvPr/>
        </p:nvSpPr>
        <p:spPr>
          <a:xfrm>
            <a:off x="6263640" y="4251960"/>
            <a:ext cx="5074920" cy="1042416"/>
          </a:xfrm>
          <a:prstGeom prst="roundRect">
            <a:avLst>
              <a:gd name="adj" fmla="val 5263"/>
            </a:avLst>
          </a:prstGeom>
          <a:solidFill>
            <a:srgbClr val="FFFFFF"/>
          </a:solidFill>
          <a:ln/>
          <a:effectLst>
            <a:outerShdw blurRad="76200" dist="25400" dir="5400000" algn="bl" rotWithShape="0">
              <a:srgbClr val="888888">
                <a:alpha val="18000"/>
              </a:srgbClr>
            </a:outerShdw>
          </a:effectLst>
        </p:spPr>
        <p:txBody>
          <a:bodyPr/>
          <a:lstStyle/>
          <a:p>
            <a:endParaRPr lang="en-US"/>
          </a:p>
        </p:txBody>
      </p:sp>
      <p:sp>
        <p:nvSpPr>
          <p:cNvPr id="37" name="Shape 29"/>
          <p:cNvSpPr/>
          <p:nvPr/>
        </p:nvSpPr>
        <p:spPr>
          <a:xfrm>
            <a:off x="6464808" y="4434840"/>
            <a:ext cx="457200" cy="457200"/>
          </a:xfrm>
          <a:prstGeom prst="ellipse">
            <a:avLst/>
          </a:prstGeom>
          <a:solidFill>
            <a:srgbClr val="0F2A44"/>
          </a:solidFill>
          <a:ln/>
        </p:spPr>
        <p:txBody>
          <a:bodyPr/>
          <a:lstStyle/>
          <a:p>
            <a:endParaRPr lang="en-US"/>
          </a:p>
        </p:txBody>
      </p:sp>
      <p:pic>
        <p:nvPicPr>
          <p:cNvPr id="38" name="Image 6" descr="icons/barchart_gold.png"/>
          <p:cNvPicPr>
            <a:picLocks noChangeAspect="1"/>
          </p:cNvPicPr>
          <p:nvPr/>
        </p:nvPicPr>
        <p:blipFill>
          <a:blip r:embed="rId8"/>
          <a:stretch>
            <a:fillRect/>
          </a:stretch>
        </p:blipFill>
        <p:spPr>
          <a:xfrm>
            <a:off x="6565392" y="4535424"/>
            <a:ext cx="256032" cy="256032"/>
          </a:xfrm>
          <a:prstGeom prst="rect">
            <a:avLst/>
          </a:prstGeom>
        </p:spPr>
      </p:pic>
      <p:sp>
        <p:nvSpPr>
          <p:cNvPr id="39" name="Text 30"/>
          <p:cNvSpPr/>
          <p:nvPr/>
        </p:nvSpPr>
        <p:spPr>
          <a:xfrm>
            <a:off x="7086600" y="4325112"/>
            <a:ext cx="4069080" cy="274320"/>
          </a:xfrm>
          <a:prstGeom prst="rect">
            <a:avLst/>
          </a:prstGeom>
          <a:noFill/>
          <a:ln/>
        </p:spPr>
        <p:txBody>
          <a:bodyPr wrap="square" rtlCol="0" anchor="t"/>
          <a:lstStyle/>
          <a:p>
            <a:pPr marL="0" indent="0">
              <a:buNone/>
            </a:pPr>
            <a:r>
              <a:rPr lang="en-US" sz="1250" b="1" dirty="0">
                <a:solidFill>
                  <a:srgbClr val="0F2A44"/>
                </a:solidFill>
                <a:latin typeface="Cambria" pitchFamily="34" charset="0"/>
                <a:ea typeface="Cambria" pitchFamily="34" charset="-122"/>
                <a:cs typeface="Cambria" pitchFamily="34" charset="-120"/>
              </a:rPr>
              <a:t>Audit-Ready Data</a:t>
            </a:r>
            <a:endParaRPr lang="en-US" sz="1250" dirty="0"/>
          </a:p>
        </p:txBody>
      </p:sp>
      <p:sp>
        <p:nvSpPr>
          <p:cNvPr id="40" name="Text 31"/>
          <p:cNvSpPr/>
          <p:nvPr/>
        </p:nvSpPr>
        <p:spPr>
          <a:xfrm>
            <a:off x="7086600" y="4617720"/>
            <a:ext cx="4069080" cy="685800"/>
          </a:xfrm>
          <a:prstGeom prst="rect">
            <a:avLst/>
          </a:prstGeom>
          <a:noFill/>
          <a:ln/>
        </p:spPr>
        <p:txBody>
          <a:bodyPr wrap="square" rtlCol="0" anchor="t"/>
          <a:lstStyle/>
          <a:p>
            <a:pPr marL="0" indent="0">
              <a:lnSpc>
                <a:spcPct val="115000"/>
              </a:lnSpc>
              <a:buNone/>
            </a:pPr>
            <a:r>
              <a:rPr lang="en-US" sz="980" dirty="0">
                <a:solidFill>
                  <a:srgbClr val="5B6B7F"/>
                </a:solidFill>
                <a:latin typeface="Calibri" pitchFamily="34" charset="0"/>
                <a:ea typeface="Calibri" pitchFamily="34" charset="-122"/>
                <a:cs typeface="Calibri" pitchFamily="34" charset="-120"/>
              </a:rPr>
              <a:t>Empowers the bank with consistent, audit-ready data formats that meet regulatory standards</a:t>
            </a:r>
            <a:endParaRPr lang="en-US" sz="980" dirty="0"/>
          </a:p>
        </p:txBody>
      </p:sp>
      <p:sp>
        <p:nvSpPr>
          <p:cNvPr id="41" name="Text 32"/>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42" name="Text 33"/>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3</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0F2A44"/>
        </a:solidFill>
        <a:effectLst/>
      </p:bgPr>
    </p:bg>
    <p:spTree>
      <p:nvGrpSpPr>
        <p:cNvPr id="1" name=""/>
        <p:cNvGrpSpPr/>
        <p:nvPr/>
      </p:nvGrpSpPr>
      <p:grpSpPr>
        <a:xfrm>
          <a:off x="0" y="0"/>
          <a:ext cx="0" cy="0"/>
          <a:chOff x="0" y="0"/>
          <a:chExt cx="0" cy="0"/>
        </a:xfrm>
      </p:grpSpPr>
      <p:sp>
        <p:nvSpPr>
          <p:cNvPr id="2" name="Shape 0"/>
          <p:cNvSpPr/>
          <p:nvPr/>
        </p:nvSpPr>
        <p:spPr>
          <a:xfrm>
            <a:off x="9326880" y="-2377440"/>
            <a:ext cx="5943600" cy="5943600"/>
          </a:xfrm>
          <a:prstGeom prst="ellipse">
            <a:avLst/>
          </a:prstGeom>
          <a:solidFill>
            <a:srgbClr val="1B3F63"/>
          </a:solidFill>
          <a:ln/>
        </p:spPr>
        <p:txBody>
          <a:bodyPr/>
          <a:lstStyle/>
          <a:p>
            <a:endParaRPr lang="en-US"/>
          </a:p>
        </p:txBody>
      </p:sp>
      <p:sp>
        <p:nvSpPr>
          <p:cNvPr id="3" name="Text 1"/>
          <p:cNvSpPr/>
          <p:nvPr/>
        </p:nvSpPr>
        <p:spPr>
          <a:xfrm>
            <a:off x="640080" y="1463040"/>
            <a:ext cx="4572000" cy="2011680"/>
          </a:xfrm>
          <a:prstGeom prst="rect">
            <a:avLst/>
          </a:prstGeom>
          <a:noFill/>
          <a:ln/>
        </p:spPr>
        <p:txBody>
          <a:bodyPr wrap="square" rtlCol="0" anchor="ctr"/>
          <a:lstStyle/>
          <a:p>
            <a:pPr marL="0" indent="0">
              <a:buNone/>
            </a:pPr>
            <a:r>
              <a:rPr lang="en-US" sz="13000" b="1" dirty="0">
                <a:solidFill>
                  <a:srgbClr val="1B3F63"/>
                </a:solidFill>
                <a:latin typeface="Cambria" pitchFamily="34" charset="0"/>
                <a:ea typeface="Cambria" pitchFamily="34" charset="-122"/>
                <a:cs typeface="Cambria" pitchFamily="34" charset="-120"/>
              </a:rPr>
              <a:t>06</a:t>
            </a:r>
            <a:endParaRPr lang="en-US" sz="13000" dirty="0"/>
          </a:p>
        </p:txBody>
      </p:sp>
      <p:sp>
        <p:nvSpPr>
          <p:cNvPr id="4" name="Shape 2"/>
          <p:cNvSpPr/>
          <p:nvPr/>
        </p:nvSpPr>
        <p:spPr>
          <a:xfrm>
            <a:off x="868680" y="3246120"/>
            <a:ext cx="1005840" cy="1005840"/>
          </a:xfrm>
          <a:prstGeom prst="ellipse">
            <a:avLst/>
          </a:prstGeom>
          <a:solidFill>
            <a:srgbClr val="C9971F"/>
          </a:solidFill>
          <a:ln/>
        </p:spPr>
        <p:txBody>
          <a:bodyPr/>
          <a:lstStyle/>
          <a:p>
            <a:endParaRPr lang="en-US"/>
          </a:p>
        </p:txBody>
      </p:sp>
      <p:pic>
        <p:nvPicPr>
          <p:cNvPr id="5" name="Image 0" descr="icons/filetext_navy.png"/>
          <p:cNvPicPr>
            <a:picLocks noChangeAspect="1"/>
          </p:cNvPicPr>
          <p:nvPr/>
        </p:nvPicPr>
        <p:blipFill>
          <a:blip r:embed="rId3"/>
          <a:stretch>
            <a:fillRect/>
          </a:stretch>
        </p:blipFill>
        <p:spPr>
          <a:xfrm>
            <a:off x="1115568" y="3493008"/>
            <a:ext cx="512064" cy="512064"/>
          </a:xfrm>
          <a:prstGeom prst="rect">
            <a:avLst/>
          </a:prstGeom>
        </p:spPr>
      </p:pic>
      <p:sp>
        <p:nvSpPr>
          <p:cNvPr id="6" name="Text 3"/>
          <p:cNvSpPr/>
          <p:nvPr/>
        </p:nvSpPr>
        <p:spPr>
          <a:xfrm>
            <a:off x="2148840" y="3200400"/>
            <a:ext cx="8869680" cy="822960"/>
          </a:xfrm>
          <a:prstGeom prst="rect">
            <a:avLst/>
          </a:prstGeom>
          <a:noFill/>
          <a:ln/>
        </p:spPr>
        <p:txBody>
          <a:bodyPr wrap="square" rtlCol="0" anchor="ctr"/>
          <a:lstStyle/>
          <a:p>
            <a:pPr marL="0" indent="0">
              <a:buNone/>
            </a:pPr>
            <a:r>
              <a:rPr lang="en-US" sz="3200" b="1" dirty="0">
                <a:solidFill>
                  <a:srgbClr val="FFFFFF"/>
                </a:solidFill>
                <a:latin typeface="Cambria" pitchFamily="34" charset="0"/>
                <a:ea typeface="Cambria" pitchFamily="34" charset="-122"/>
                <a:cs typeface="Cambria" pitchFamily="34" charset="-120"/>
              </a:rPr>
              <a:t>One Biller</a:t>
            </a:r>
            <a:endParaRPr lang="en-US" sz="3200" dirty="0"/>
          </a:p>
        </p:txBody>
      </p:sp>
      <p:sp>
        <p:nvSpPr>
          <p:cNvPr id="7" name="Text 4"/>
          <p:cNvSpPr/>
          <p:nvPr/>
        </p:nvSpPr>
        <p:spPr>
          <a:xfrm>
            <a:off x="2167128" y="3913632"/>
            <a:ext cx="8595360" cy="548640"/>
          </a:xfrm>
          <a:prstGeom prst="rect">
            <a:avLst/>
          </a:prstGeom>
          <a:noFill/>
          <a:ln/>
        </p:spPr>
        <p:txBody>
          <a:bodyPr wrap="square" rtlCol="0" anchor="ctr"/>
          <a:lstStyle/>
          <a:p>
            <a:pPr marL="0" indent="0">
              <a:buNone/>
            </a:pPr>
            <a:r>
              <a:rPr lang="en-US" sz="1350" i="1" dirty="0">
                <a:solidFill>
                  <a:srgbClr val="C9D6E8"/>
                </a:solidFill>
                <a:latin typeface="Calibri" pitchFamily="34" charset="0"/>
                <a:ea typeface="Calibri" pitchFamily="34" charset="-122"/>
                <a:cs typeface="Calibri" pitchFamily="34" charset="-120"/>
              </a:rPr>
              <a:t>Consumer billing, handoff, and accounting entry generation</a:t>
            </a:r>
            <a:endParaRPr lang="en-US" sz="1350" dirty="0"/>
          </a:p>
        </p:txBody>
      </p:sp>
      <p:sp>
        <p:nvSpPr>
          <p:cNvPr id="8" name="Text 5"/>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C9D6E8"/>
                </a:solidFill>
                <a:latin typeface="Calibri" pitchFamily="34" charset="0"/>
                <a:ea typeface="Calibri" pitchFamily="34" charset="-122"/>
                <a:cs typeface="Calibri" pitchFamily="34" charset="-120"/>
              </a:rPr>
              <a:t>ICORE</a:t>
            </a:r>
            <a:endParaRPr lang="en-US" sz="800" dirty="0"/>
          </a:p>
        </p:txBody>
      </p:sp>
      <p:sp>
        <p:nvSpPr>
          <p:cNvPr id="9" name="Text 6"/>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C9D6E8"/>
                </a:solidFill>
                <a:latin typeface="Calibri" pitchFamily="34" charset="0"/>
                <a:ea typeface="Calibri" pitchFamily="34" charset="-122"/>
                <a:cs typeface="Calibri" pitchFamily="34" charset="-120"/>
              </a:rPr>
              <a:t>30</a:t>
            </a:r>
            <a:endParaRPr lang="en-US" sz="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ONE BILLER</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2200" b="1" dirty="0">
                <a:solidFill>
                  <a:srgbClr val="0F2A44"/>
                </a:solidFill>
                <a:latin typeface="Cambria" pitchFamily="34" charset="0"/>
                <a:ea typeface="Cambria" pitchFamily="34" charset="-122"/>
                <a:cs typeface="Cambria" pitchFamily="34" charset="-120"/>
              </a:rPr>
              <a:t>One Biller Consumer Detail form</a:t>
            </a:r>
            <a:endParaRPr lang="en-US" sz="22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22.pn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31</a:t>
            </a:r>
            <a:endParaRPr lang="en-US" sz="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ONE BILLER</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2200" b="1" dirty="0">
                <a:solidFill>
                  <a:srgbClr val="0F2A44"/>
                </a:solidFill>
                <a:latin typeface="Cambria" pitchFamily="34" charset="0"/>
                <a:ea typeface="Cambria" pitchFamily="34" charset="-122"/>
                <a:cs typeface="Cambria" pitchFamily="34" charset="-120"/>
              </a:rPr>
              <a:t>One Biller Consumer Export/Import file upload field</a:t>
            </a:r>
            <a:endParaRPr lang="en-US" sz="22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23.pn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32</a:t>
            </a:r>
            <a:endParaRPr lang="en-US" sz="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ONE BILLER</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2200" b="1" dirty="0">
                <a:solidFill>
                  <a:srgbClr val="0F2A44"/>
                </a:solidFill>
                <a:latin typeface="Cambria" pitchFamily="34" charset="0"/>
                <a:ea typeface="Cambria" pitchFamily="34" charset="-122"/>
                <a:cs typeface="Cambria" pitchFamily="34" charset="-120"/>
              </a:rPr>
              <a:t>One Biller Handsoff of Consumer form</a:t>
            </a:r>
            <a:endParaRPr lang="en-US" sz="22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24.pn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33</a:t>
            </a:r>
            <a:endParaRPr lang="en-US" sz="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ONE BILLER</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2200" b="1" dirty="0">
                <a:solidFill>
                  <a:srgbClr val="0F2A44"/>
                </a:solidFill>
                <a:latin typeface="Cambria" pitchFamily="34" charset="0"/>
                <a:ea typeface="Cambria" pitchFamily="34" charset="-122"/>
                <a:cs typeface="Cambria" pitchFamily="34" charset="-120"/>
              </a:rPr>
              <a:t>One Biller Accounting Entry Handsoff Generation form</a:t>
            </a:r>
            <a:endParaRPr lang="en-US" sz="22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25.pn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34</a:t>
            </a:r>
            <a:endParaRPr lang="en-US" sz="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ONE BILLER</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2200" b="1" dirty="0">
                <a:solidFill>
                  <a:srgbClr val="0F2A44"/>
                </a:solidFill>
                <a:latin typeface="Cambria" pitchFamily="34" charset="0"/>
                <a:ea typeface="Cambria" pitchFamily="34" charset="-122"/>
                <a:cs typeface="Cambria" pitchFamily="34" charset="-120"/>
              </a:rPr>
              <a:t>One Biller Report form</a:t>
            </a:r>
            <a:endParaRPr lang="en-US" sz="22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26.pn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35</a:t>
            </a:r>
            <a:endParaRPr lang="en-US" sz="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ONE BILLER</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2200" b="1" dirty="0">
                <a:solidFill>
                  <a:srgbClr val="0F2A44"/>
                </a:solidFill>
                <a:latin typeface="Cambria" pitchFamily="34" charset="0"/>
                <a:ea typeface="Cambria" pitchFamily="34" charset="-122"/>
                <a:cs typeface="Cambria" pitchFamily="34" charset="-120"/>
              </a:rPr>
              <a:t>One Biller Charges file Upload field</a:t>
            </a:r>
            <a:endParaRPr lang="en-US" sz="22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27.pn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36</a:t>
            </a:r>
            <a:endParaRPr lang="en-US" sz="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ONE BILLER</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2200" b="1" dirty="0">
                <a:solidFill>
                  <a:srgbClr val="0F2A44"/>
                </a:solidFill>
                <a:latin typeface="Cambria" pitchFamily="34" charset="0"/>
                <a:ea typeface="Cambria" pitchFamily="34" charset="-122"/>
                <a:cs typeface="Cambria" pitchFamily="34" charset="-120"/>
              </a:rPr>
              <a:t>One Biller Status file upload field</a:t>
            </a:r>
            <a:endParaRPr lang="en-US" sz="22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28.pn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37</a:t>
            </a:r>
            <a:endParaRPr lang="en-US" sz="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0F2A44"/>
        </a:solidFill>
        <a:effectLst/>
      </p:bgPr>
    </p:bg>
    <p:spTree>
      <p:nvGrpSpPr>
        <p:cNvPr id="1" name=""/>
        <p:cNvGrpSpPr/>
        <p:nvPr/>
      </p:nvGrpSpPr>
      <p:grpSpPr>
        <a:xfrm>
          <a:off x="0" y="0"/>
          <a:ext cx="0" cy="0"/>
          <a:chOff x="0" y="0"/>
          <a:chExt cx="0" cy="0"/>
        </a:xfrm>
      </p:grpSpPr>
      <p:sp>
        <p:nvSpPr>
          <p:cNvPr id="2" name="Shape 0"/>
          <p:cNvSpPr/>
          <p:nvPr/>
        </p:nvSpPr>
        <p:spPr>
          <a:xfrm>
            <a:off x="9326880" y="-2377440"/>
            <a:ext cx="5943600" cy="5943600"/>
          </a:xfrm>
          <a:prstGeom prst="ellipse">
            <a:avLst/>
          </a:prstGeom>
          <a:solidFill>
            <a:srgbClr val="1B3F63"/>
          </a:solidFill>
          <a:ln/>
        </p:spPr>
        <p:txBody>
          <a:bodyPr/>
          <a:lstStyle/>
          <a:p>
            <a:endParaRPr lang="en-US"/>
          </a:p>
        </p:txBody>
      </p:sp>
      <p:sp>
        <p:nvSpPr>
          <p:cNvPr id="3" name="Text 1"/>
          <p:cNvSpPr/>
          <p:nvPr/>
        </p:nvSpPr>
        <p:spPr>
          <a:xfrm>
            <a:off x="640080" y="1463040"/>
            <a:ext cx="4572000" cy="2011680"/>
          </a:xfrm>
          <a:prstGeom prst="rect">
            <a:avLst/>
          </a:prstGeom>
          <a:noFill/>
          <a:ln/>
        </p:spPr>
        <p:txBody>
          <a:bodyPr wrap="square" rtlCol="0" anchor="ctr"/>
          <a:lstStyle/>
          <a:p>
            <a:pPr marL="0" indent="0">
              <a:buNone/>
            </a:pPr>
            <a:r>
              <a:rPr lang="en-US" sz="13000" b="1" dirty="0">
                <a:solidFill>
                  <a:srgbClr val="1B3F63"/>
                </a:solidFill>
                <a:latin typeface="Cambria" pitchFamily="34" charset="0"/>
                <a:ea typeface="Cambria" pitchFamily="34" charset="-122"/>
                <a:cs typeface="Cambria" pitchFamily="34" charset="-120"/>
              </a:rPr>
              <a:t>07</a:t>
            </a:r>
            <a:endParaRPr lang="en-US" sz="13000" dirty="0"/>
          </a:p>
        </p:txBody>
      </p:sp>
      <p:sp>
        <p:nvSpPr>
          <p:cNvPr id="4" name="Shape 2"/>
          <p:cNvSpPr/>
          <p:nvPr/>
        </p:nvSpPr>
        <p:spPr>
          <a:xfrm>
            <a:off x="868680" y="3246120"/>
            <a:ext cx="1005840" cy="1005840"/>
          </a:xfrm>
          <a:prstGeom prst="ellipse">
            <a:avLst/>
          </a:prstGeom>
          <a:solidFill>
            <a:srgbClr val="C9971F"/>
          </a:solidFill>
          <a:ln/>
        </p:spPr>
        <p:txBody>
          <a:bodyPr/>
          <a:lstStyle/>
          <a:p>
            <a:endParaRPr lang="en-US"/>
          </a:p>
        </p:txBody>
      </p:sp>
      <p:pic>
        <p:nvPicPr>
          <p:cNvPr id="5" name="Image 0" descr="icons/barchart_navy.png"/>
          <p:cNvPicPr>
            <a:picLocks noChangeAspect="1"/>
          </p:cNvPicPr>
          <p:nvPr/>
        </p:nvPicPr>
        <p:blipFill>
          <a:blip r:embed="rId3"/>
          <a:stretch>
            <a:fillRect/>
          </a:stretch>
        </p:blipFill>
        <p:spPr>
          <a:xfrm>
            <a:off x="1115568" y="3493008"/>
            <a:ext cx="512064" cy="512064"/>
          </a:xfrm>
          <a:prstGeom prst="rect">
            <a:avLst/>
          </a:prstGeom>
        </p:spPr>
      </p:pic>
      <p:sp>
        <p:nvSpPr>
          <p:cNvPr id="6" name="Text 3"/>
          <p:cNvSpPr/>
          <p:nvPr/>
        </p:nvSpPr>
        <p:spPr>
          <a:xfrm>
            <a:off x="2148840" y="3200400"/>
            <a:ext cx="8869680" cy="822960"/>
          </a:xfrm>
          <a:prstGeom prst="rect">
            <a:avLst/>
          </a:prstGeom>
          <a:noFill/>
          <a:ln/>
        </p:spPr>
        <p:txBody>
          <a:bodyPr wrap="square" rtlCol="0" anchor="ctr"/>
          <a:lstStyle/>
          <a:p>
            <a:pPr marL="0" indent="0">
              <a:buNone/>
            </a:pPr>
            <a:r>
              <a:rPr lang="en-US" sz="3200" b="1" dirty="0">
                <a:solidFill>
                  <a:srgbClr val="FFFFFF"/>
                </a:solidFill>
                <a:latin typeface="Cambria" pitchFamily="34" charset="0"/>
                <a:ea typeface="Cambria" pitchFamily="34" charset="-122"/>
                <a:cs typeface="Cambria" pitchFamily="34" charset="-120"/>
              </a:rPr>
              <a:t>Format 31</a:t>
            </a:r>
            <a:endParaRPr lang="en-US" sz="3200" dirty="0"/>
          </a:p>
        </p:txBody>
      </p:sp>
      <p:sp>
        <p:nvSpPr>
          <p:cNvPr id="7" name="Text 4"/>
          <p:cNvSpPr/>
          <p:nvPr/>
        </p:nvSpPr>
        <p:spPr>
          <a:xfrm>
            <a:off x="2167128" y="3913632"/>
            <a:ext cx="8595360" cy="548640"/>
          </a:xfrm>
          <a:prstGeom prst="rect">
            <a:avLst/>
          </a:prstGeom>
          <a:noFill/>
          <a:ln/>
        </p:spPr>
        <p:txBody>
          <a:bodyPr wrap="square" rtlCol="0" anchor="ctr"/>
          <a:lstStyle/>
          <a:p>
            <a:pPr marL="0" indent="0">
              <a:buNone/>
            </a:pPr>
            <a:r>
              <a:rPr lang="en-US" sz="1350" i="1" dirty="0">
                <a:solidFill>
                  <a:srgbClr val="C9D6E8"/>
                </a:solidFill>
                <a:latin typeface="Calibri" pitchFamily="34" charset="0"/>
                <a:ea typeface="Calibri" pitchFamily="34" charset="-122"/>
                <a:cs typeface="Calibri" pitchFamily="34" charset="-120"/>
              </a:rPr>
              <a:t>Automated regulatory reporting across corporate clients</a:t>
            </a:r>
            <a:endParaRPr lang="en-US" sz="1350" dirty="0"/>
          </a:p>
        </p:txBody>
      </p:sp>
      <p:sp>
        <p:nvSpPr>
          <p:cNvPr id="8" name="Text 5"/>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C9D6E8"/>
                </a:solidFill>
                <a:latin typeface="Calibri" pitchFamily="34" charset="0"/>
                <a:ea typeface="Calibri" pitchFamily="34" charset="-122"/>
                <a:cs typeface="Calibri" pitchFamily="34" charset="-120"/>
              </a:rPr>
              <a:t>ICORE</a:t>
            </a:r>
            <a:endParaRPr lang="en-US" sz="800" dirty="0"/>
          </a:p>
        </p:txBody>
      </p:sp>
      <p:sp>
        <p:nvSpPr>
          <p:cNvPr id="9" name="Text 6"/>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C9D6E8"/>
                </a:solidFill>
                <a:latin typeface="Calibri" pitchFamily="34" charset="0"/>
                <a:ea typeface="Calibri" pitchFamily="34" charset="-122"/>
                <a:cs typeface="Calibri" pitchFamily="34" charset="-120"/>
              </a:rPr>
              <a:t>38</a:t>
            </a:r>
            <a:endParaRPr lang="en-US" sz="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FORMAT 31</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2200" b="1" dirty="0">
                <a:solidFill>
                  <a:srgbClr val="0F2A44"/>
                </a:solidFill>
                <a:latin typeface="Cambria" pitchFamily="34" charset="0"/>
                <a:ea typeface="Cambria" pitchFamily="34" charset="-122"/>
                <a:cs typeface="Cambria" pitchFamily="34" charset="-120"/>
              </a:rPr>
              <a:t>Format31 COCA COLA file field</a:t>
            </a:r>
            <a:endParaRPr lang="en-US" sz="22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29.pn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39</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F2A44"/>
        </a:solidFill>
        <a:effectLst/>
      </p:bgPr>
    </p:bg>
    <p:spTree>
      <p:nvGrpSpPr>
        <p:cNvPr id="1" name=""/>
        <p:cNvGrpSpPr/>
        <p:nvPr/>
      </p:nvGrpSpPr>
      <p:grpSpPr>
        <a:xfrm>
          <a:off x="0" y="0"/>
          <a:ext cx="0" cy="0"/>
          <a:chOff x="0" y="0"/>
          <a:chExt cx="0" cy="0"/>
        </a:xfrm>
      </p:grpSpPr>
      <p:sp>
        <p:nvSpPr>
          <p:cNvPr id="2" name="Text 0"/>
          <p:cNvSpPr/>
          <p:nvPr/>
        </p:nvSpPr>
        <p:spPr>
          <a:xfrm>
            <a:off x="822960" y="502920"/>
            <a:ext cx="5486400" cy="274320"/>
          </a:xfrm>
          <a:prstGeom prst="rect">
            <a:avLst/>
          </a:prstGeom>
          <a:noFill/>
          <a:ln/>
        </p:spPr>
        <p:txBody>
          <a:bodyPr wrap="square" rtlCol="0" anchor="ctr"/>
          <a:lstStyle/>
          <a:p>
            <a:pPr marL="0" indent="0">
              <a:buNone/>
            </a:pPr>
            <a:r>
              <a:rPr lang="en-US" sz="1200" b="1" kern="0" spc="200" dirty="0">
                <a:solidFill>
                  <a:srgbClr val="C9971F"/>
                </a:solidFill>
                <a:latin typeface="Calibri" pitchFamily="34" charset="0"/>
                <a:ea typeface="Calibri" pitchFamily="34" charset="-122"/>
                <a:cs typeface="Calibri" pitchFamily="34" charset="-120"/>
              </a:rPr>
              <a:t>PLATFORM</a:t>
            </a:r>
            <a:endParaRPr lang="en-US" sz="1200" dirty="0"/>
          </a:p>
        </p:txBody>
      </p:sp>
      <p:sp>
        <p:nvSpPr>
          <p:cNvPr id="3" name="Text 1"/>
          <p:cNvSpPr/>
          <p:nvPr/>
        </p:nvSpPr>
        <p:spPr>
          <a:xfrm>
            <a:off x="777240" y="749808"/>
            <a:ext cx="9144000" cy="594360"/>
          </a:xfrm>
          <a:prstGeom prst="rect">
            <a:avLst/>
          </a:prstGeom>
          <a:noFill/>
          <a:ln/>
        </p:spPr>
        <p:txBody>
          <a:bodyPr wrap="square" rtlCol="0" anchor="ctr"/>
          <a:lstStyle/>
          <a:p>
            <a:pPr marL="0" indent="0">
              <a:buNone/>
            </a:pPr>
            <a:r>
              <a:rPr lang="en-US" sz="3000" b="1" dirty="0">
                <a:solidFill>
                  <a:srgbClr val="FFFFFF"/>
                </a:solidFill>
                <a:latin typeface="Cambria" pitchFamily="34" charset="0"/>
                <a:ea typeface="Cambria" pitchFamily="34" charset="-122"/>
                <a:cs typeface="Cambria" pitchFamily="34" charset="-120"/>
              </a:rPr>
              <a:t>System Architecture</a:t>
            </a:r>
            <a:endParaRPr lang="en-US" sz="3000" dirty="0"/>
          </a:p>
        </p:txBody>
      </p:sp>
      <p:sp>
        <p:nvSpPr>
          <p:cNvPr id="4" name="Text 2"/>
          <p:cNvSpPr/>
          <p:nvPr/>
        </p:nvSpPr>
        <p:spPr>
          <a:xfrm>
            <a:off x="822960" y="1371600"/>
            <a:ext cx="10058400" cy="640080"/>
          </a:xfrm>
          <a:prstGeom prst="rect">
            <a:avLst/>
          </a:prstGeom>
          <a:noFill/>
          <a:ln/>
        </p:spPr>
        <p:txBody>
          <a:bodyPr wrap="square" rtlCol="0" anchor="ctr"/>
          <a:lstStyle/>
          <a:p>
            <a:pPr marL="0" indent="0">
              <a:lnSpc>
                <a:spcPct val="125000"/>
              </a:lnSpc>
              <a:buNone/>
            </a:pPr>
            <a:r>
              <a:rPr lang="en-US" sz="1300" i="1" dirty="0">
                <a:solidFill>
                  <a:srgbClr val="C9D6E8"/>
                </a:solidFill>
                <a:latin typeface="Calibri" pitchFamily="34" charset="0"/>
                <a:ea typeface="Calibri" pitchFamily="34" charset="-122"/>
                <a:cs typeface="Calibri" pitchFamily="34" charset="-120"/>
              </a:rPr>
              <a:t>A robust, enterprise-grade solution built in C# and .NET Core, engineered for high performance, scalability, and flexibility across multiple banking departments.</a:t>
            </a:r>
            <a:endParaRPr lang="en-US" sz="1300" dirty="0"/>
          </a:p>
        </p:txBody>
      </p:sp>
      <p:sp>
        <p:nvSpPr>
          <p:cNvPr id="5" name="Shape 3"/>
          <p:cNvSpPr/>
          <p:nvPr/>
        </p:nvSpPr>
        <p:spPr>
          <a:xfrm>
            <a:off x="822960" y="2606040"/>
            <a:ext cx="3246120" cy="3383280"/>
          </a:xfrm>
          <a:prstGeom prst="roundRect">
            <a:avLst>
              <a:gd name="adj" fmla="val 2254"/>
            </a:avLst>
          </a:prstGeom>
          <a:solidFill>
            <a:srgbClr val="1B3F63"/>
          </a:solidFill>
          <a:ln/>
        </p:spPr>
        <p:txBody>
          <a:bodyPr/>
          <a:lstStyle/>
          <a:p>
            <a:endParaRPr lang="en-US"/>
          </a:p>
        </p:txBody>
      </p:sp>
      <p:sp>
        <p:nvSpPr>
          <p:cNvPr id="6" name="Shape 4"/>
          <p:cNvSpPr/>
          <p:nvPr/>
        </p:nvSpPr>
        <p:spPr>
          <a:xfrm>
            <a:off x="1143000" y="2971800"/>
            <a:ext cx="777240" cy="777240"/>
          </a:xfrm>
          <a:prstGeom prst="ellipse">
            <a:avLst/>
          </a:prstGeom>
          <a:solidFill>
            <a:srgbClr val="C9971F"/>
          </a:solidFill>
          <a:ln/>
        </p:spPr>
        <p:txBody>
          <a:bodyPr/>
          <a:lstStyle/>
          <a:p>
            <a:endParaRPr lang="en-US"/>
          </a:p>
        </p:txBody>
      </p:sp>
      <p:pic>
        <p:nvPicPr>
          <p:cNvPr id="7" name="Image 0" descr="icons/layers_navy.png"/>
          <p:cNvPicPr>
            <a:picLocks noChangeAspect="1"/>
          </p:cNvPicPr>
          <p:nvPr/>
        </p:nvPicPr>
        <p:blipFill>
          <a:blip r:embed="rId3"/>
          <a:stretch>
            <a:fillRect/>
          </a:stretch>
        </p:blipFill>
        <p:spPr>
          <a:xfrm>
            <a:off x="1335024" y="3163824"/>
            <a:ext cx="393192" cy="393192"/>
          </a:xfrm>
          <a:prstGeom prst="rect">
            <a:avLst/>
          </a:prstGeom>
        </p:spPr>
      </p:pic>
      <p:sp>
        <p:nvSpPr>
          <p:cNvPr id="8" name="Text 5"/>
          <p:cNvSpPr/>
          <p:nvPr/>
        </p:nvSpPr>
        <p:spPr>
          <a:xfrm>
            <a:off x="1143000" y="3931920"/>
            <a:ext cx="2606040" cy="502920"/>
          </a:xfrm>
          <a:prstGeom prst="rect">
            <a:avLst/>
          </a:prstGeom>
          <a:noFill/>
          <a:ln/>
        </p:spPr>
        <p:txBody>
          <a:bodyPr wrap="square" rtlCol="0" anchor="ctr"/>
          <a:lstStyle/>
          <a:p>
            <a:pPr marL="0" indent="0">
              <a:buNone/>
            </a:pPr>
            <a:r>
              <a:rPr lang="en-US" sz="1450" b="1" dirty="0">
                <a:solidFill>
                  <a:srgbClr val="FFFFFF"/>
                </a:solidFill>
                <a:latin typeface="Cambria" pitchFamily="34" charset="0"/>
                <a:ea typeface="Cambria" pitchFamily="34" charset="-122"/>
                <a:cs typeface="Cambria" pitchFamily="34" charset="-120"/>
              </a:rPr>
              <a:t>Modular Service Architecture</a:t>
            </a:r>
            <a:endParaRPr lang="en-US" sz="1450" dirty="0"/>
          </a:p>
        </p:txBody>
      </p:sp>
      <p:sp>
        <p:nvSpPr>
          <p:cNvPr id="9" name="Text 6"/>
          <p:cNvSpPr/>
          <p:nvPr/>
        </p:nvSpPr>
        <p:spPr>
          <a:xfrm>
            <a:off x="1143000" y="4480560"/>
            <a:ext cx="2606040" cy="1325880"/>
          </a:xfrm>
          <a:prstGeom prst="rect">
            <a:avLst/>
          </a:prstGeom>
          <a:noFill/>
          <a:ln/>
        </p:spPr>
        <p:txBody>
          <a:bodyPr wrap="square" rtlCol="0" anchor="ctr"/>
          <a:lstStyle/>
          <a:p>
            <a:pPr marL="0" indent="0">
              <a:lnSpc>
                <a:spcPct val="125000"/>
              </a:lnSpc>
              <a:buNone/>
            </a:pPr>
            <a:r>
              <a:rPr lang="en-US" sz="1100" dirty="0">
                <a:solidFill>
                  <a:srgbClr val="C9D6E8"/>
                </a:solidFill>
                <a:latin typeface="Calibri" pitchFamily="34" charset="0"/>
                <a:ea typeface="Calibri" pitchFamily="34" charset="-122"/>
                <a:cs typeface="Calibri" pitchFamily="34" charset="-120"/>
              </a:rPr>
              <a:t>User Management, Tax Engine, and Reconciliation modules operate in sync while remaining independently scalable.</a:t>
            </a:r>
            <a:endParaRPr lang="en-US" sz="1100" dirty="0"/>
          </a:p>
        </p:txBody>
      </p:sp>
      <p:pic>
        <p:nvPicPr>
          <p:cNvPr id="10" name="Image 1" descr="icons/arrowright_gold.png"/>
          <p:cNvPicPr>
            <a:picLocks noChangeAspect="1"/>
          </p:cNvPicPr>
          <p:nvPr/>
        </p:nvPicPr>
        <p:blipFill>
          <a:blip r:embed="rId4"/>
          <a:stretch>
            <a:fillRect/>
          </a:stretch>
        </p:blipFill>
        <p:spPr>
          <a:xfrm>
            <a:off x="4123944" y="4160520"/>
            <a:ext cx="274320" cy="274320"/>
          </a:xfrm>
          <a:prstGeom prst="rect">
            <a:avLst/>
          </a:prstGeom>
        </p:spPr>
      </p:pic>
      <p:sp>
        <p:nvSpPr>
          <p:cNvPr id="11" name="Shape 7"/>
          <p:cNvSpPr/>
          <p:nvPr/>
        </p:nvSpPr>
        <p:spPr>
          <a:xfrm>
            <a:off x="4389120" y="2606040"/>
            <a:ext cx="3246120" cy="3383280"/>
          </a:xfrm>
          <a:prstGeom prst="roundRect">
            <a:avLst>
              <a:gd name="adj" fmla="val 2254"/>
            </a:avLst>
          </a:prstGeom>
          <a:solidFill>
            <a:srgbClr val="1B3F63"/>
          </a:solidFill>
          <a:ln/>
        </p:spPr>
        <p:txBody>
          <a:bodyPr/>
          <a:lstStyle/>
          <a:p>
            <a:endParaRPr lang="en-US"/>
          </a:p>
        </p:txBody>
      </p:sp>
      <p:sp>
        <p:nvSpPr>
          <p:cNvPr id="12" name="Shape 8"/>
          <p:cNvSpPr/>
          <p:nvPr/>
        </p:nvSpPr>
        <p:spPr>
          <a:xfrm>
            <a:off x="4709160" y="2971800"/>
            <a:ext cx="777240" cy="777240"/>
          </a:xfrm>
          <a:prstGeom prst="ellipse">
            <a:avLst/>
          </a:prstGeom>
          <a:solidFill>
            <a:srgbClr val="C9971F"/>
          </a:solidFill>
          <a:ln/>
        </p:spPr>
        <p:txBody>
          <a:bodyPr/>
          <a:lstStyle/>
          <a:p>
            <a:endParaRPr lang="en-US"/>
          </a:p>
        </p:txBody>
      </p:sp>
      <p:pic>
        <p:nvPicPr>
          <p:cNvPr id="13" name="Image 2" descr="icons/server_navy.png"/>
          <p:cNvPicPr>
            <a:picLocks noChangeAspect="1"/>
          </p:cNvPicPr>
          <p:nvPr/>
        </p:nvPicPr>
        <p:blipFill>
          <a:blip r:embed="rId5"/>
          <a:stretch>
            <a:fillRect/>
          </a:stretch>
        </p:blipFill>
        <p:spPr>
          <a:xfrm>
            <a:off x="4901184" y="3163824"/>
            <a:ext cx="393192" cy="393192"/>
          </a:xfrm>
          <a:prstGeom prst="rect">
            <a:avLst/>
          </a:prstGeom>
        </p:spPr>
      </p:pic>
      <p:sp>
        <p:nvSpPr>
          <p:cNvPr id="14" name="Text 9"/>
          <p:cNvSpPr/>
          <p:nvPr/>
        </p:nvSpPr>
        <p:spPr>
          <a:xfrm>
            <a:off x="4709160" y="3931920"/>
            <a:ext cx="2606040" cy="502920"/>
          </a:xfrm>
          <a:prstGeom prst="rect">
            <a:avLst/>
          </a:prstGeom>
          <a:noFill/>
          <a:ln/>
        </p:spPr>
        <p:txBody>
          <a:bodyPr wrap="square" rtlCol="0" anchor="ctr"/>
          <a:lstStyle/>
          <a:p>
            <a:pPr marL="0" indent="0">
              <a:buNone/>
            </a:pPr>
            <a:r>
              <a:rPr lang="en-US" sz="1450" b="1" dirty="0">
                <a:solidFill>
                  <a:srgbClr val="FFFFFF"/>
                </a:solidFill>
                <a:latin typeface="Cambria" pitchFamily="34" charset="0"/>
                <a:ea typeface="Cambria" pitchFamily="34" charset="-122"/>
                <a:cs typeface="Cambria" pitchFamily="34" charset="-120"/>
              </a:rPr>
              <a:t>.NET Core Framework</a:t>
            </a:r>
            <a:endParaRPr lang="en-US" sz="1450" dirty="0"/>
          </a:p>
        </p:txBody>
      </p:sp>
      <p:sp>
        <p:nvSpPr>
          <p:cNvPr id="15" name="Text 10"/>
          <p:cNvSpPr/>
          <p:nvPr/>
        </p:nvSpPr>
        <p:spPr>
          <a:xfrm>
            <a:off x="4709160" y="4480560"/>
            <a:ext cx="2606040" cy="1325880"/>
          </a:xfrm>
          <a:prstGeom prst="rect">
            <a:avLst/>
          </a:prstGeom>
          <a:noFill/>
          <a:ln/>
        </p:spPr>
        <p:txBody>
          <a:bodyPr wrap="square" rtlCol="0" anchor="ctr"/>
          <a:lstStyle/>
          <a:p>
            <a:pPr marL="0" indent="0">
              <a:lnSpc>
                <a:spcPct val="125000"/>
              </a:lnSpc>
              <a:buNone/>
            </a:pPr>
            <a:r>
              <a:rPr lang="en-US" sz="1100" dirty="0">
                <a:solidFill>
                  <a:srgbClr val="C9D6E8"/>
                </a:solidFill>
                <a:latin typeface="Calibri" pitchFamily="34" charset="0"/>
                <a:ea typeface="Calibri" pitchFamily="34" charset="-122"/>
                <a:cs typeface="Calibri" pitchFamily="34" charset="-120"/>
              </a:rPr>
              <a:t>A modern, secure backend that protects sensitive financial data at high volume and high concurrency.</a:t>
            </a:r>
            <a:endParaRPr lang="en-US" sz="1100" dirty="0"/>
          </a:p>
        </p:txBody>
      </p:sp>
      <p:pic>
        <p:nvPicPr>
          <p:cNvPr id="16" name="Image 3" descr="icons/arrowright_gold.png"/>
          <p:cNvPicPr>
            <a:picLocks noChangeAspect="1"/>
          </p:cNvPicPr>
          <p:nvPr/>
        </p:nvPicPr>
        <p:blipFill>
          <a:blip r:embed="rId4"/>
          <a:stretch>
            <a:fillRect/>
          </a:stretch>
        </p:blipFill>
        <p:spPr>
          <a:xfrm>
            <a:off x="7690104" y="4160520"/>
            <a:ext cx="274320" cy="274320"/>
          </a:xfrm>
          <a:prstGeom prst="rect">
            <a:avLst/>
          </a:prstGeom>
        </p:spPr>
      </p:pic>
      <p:sp>
        <p:nvSpPr>
          <p:cNvPr id="17" name="Shape 11"/>
          <p:cNvSpPr/>
          <p:nvPr/>
        </p:nvSpPr>
        <p:spPr>
          <a:xfrm>
            <a:off x="7955280" y="2606040"/>
            <a:ext cx="3246120" cy="3383280"/>
          </a:xfrm>
          <a:prstGeom prst="roundRect">
            <a:avLst>
              <a:gd name="adj" fmla="val 2254"/>
            </a:avLst>
          </a:prstGeom>
          <a:solidFill>
            <a:srgbClr val="1B3F63"/>
          </a:solidFill>
          <a:ln/>
        </p:spPr>
        <p:txBody>
          <a:bodyPr/>
          <a:lstStyle/>
          <a:p>
            <a:endParaRPr lang="en-US"/>
          </a:p>
        </p:txBody>
      </p:sp>
      <p:sp>
        <p:nvSpPr>
          <p:cNvPr id="18" name="Shape 12"/>
          <p:cNvSpPr/>
          <p:nvPr/>
        </p:nvSpPr>
        <p:spPr>
          <a:xfrm>
            <a:off x="8275320" y="2971800"/>
            <a:ext cx="777240" cy="777240"/>
          </a:xfrm>
          <a:prstGeom prst="ellipse">
            <a:avLst/>
          </a:prstGeom>
          <a:solidFill>
            <a:srgbClr val="C9971F"/>
          </a:solidFill>
          <a:ln/>
        </p:spPr>
        <p:txBody>
          <a:bodyPr/>
          <a:lstStyle/>
          <a:p>
            <a:endParaRPr lang="en-US"/>
          </a:p>
        </p:txBody>
      </p:sp>
      <p:pic>
        <p:nvPicPr>
          <p:cNvPr id="19" name="Image 4" descr="icons/monitor_navy.png"/>
          <p:cNvPicPr>
            <a:picLocks noChangeAspect="1"/>
          </p:cNvPicPr>
          <p:nvPr/>
        </p:nvPicPr>
        <p:blipFill>
          <a:blip r:embed="rId6"/>
          <a:stretch>
            <a:fillRect/>
          </a:stretch>
        </p:blipFill>
        <p:spPr>
          <a:xfrm>
            <a:off x="8467344" y="3163824"/>
            <a:ext cx="393192" cy="393192"/>
          </a:xfrm>
          <a:prstGeom prst="rect">
            <a:avLst/>
          </a:prstGeom>
        </p:spPr>
      </p:pic>
      <p:sp>
        <p:nvSpPr>
          <p:cNvPr id="20" name="Text 13"/>
          <p:cNvSpPr/>
          <p:nvPr/>
        </p:nvSpPr>
        <p:spPr>
          <a:xfrm>
            <a:off x="8275320" y="3931920"/>
            <a:ext cx="2606040" cy="502920"/>
          </a:xfrm>
          <a:prstGeom prst="rect">
            <a:avLst/>
          </a:prstGeom>
          <a:noFill/>
          <a:ln/>
        </p:spPr>
        <p:txBody>
          <a:bodyPr wrap="square" rtlCol="0" anchor="ctr"/>
          <a:lstStyle/>
          <a:p>
            <a:pPr marL="0" indent="0">
              <a:buNone/>
            </a:pPr>
            <a:r>
              <a:rPr lang="en-US" sz="1450" b="1" dirty="0">
                <a:solidFill>
                  <a:srgbClr val="FFFFFF"/>
                </a:solidFill>
                <a:latin typeface="Cambria" pitchFamily="34" charset="0"/>
                <a:ea typeface="Cambria" pitchFamily="34" charset="-122"/>
                <a:cs typeface="Cambria" pitchFamily="34" charset="-120"/>
              </a:rPr>
              <a:t>Responsive Interface</a:t>
            </a:r>
            <a:endParaRPr lang="en-US" sz="1450" dirty="0"/>
          </a:p>
        </p:txBody>
      </p:sp>
      <p:sp>
        <p:nvSpPr>
          <p:cNvPr id="21" name="Text 14"/>
          <p:cNvSpPr/>
          <p:nvPr/>
        </p:nvSpPr>
        <p:spPr>
          <a:xfrm>
            <a:off x="8275320" y="4480560"/>
            <a:ext cx="2606040" cy="1325880"/>
          </a:xfrm>
          <a:prstGeom prst="rect">
            <a:avLst/>
          </a:prstGeom>
          <a:noFill/>
          <a:ln/>
        </p:spPr>
        <p:txBody>
          <a:bodyPr wrap="square" rtlCol="0" anchor="ctr"/>
          <a:lstStyle/>
          <a:p>
            <a:pPr marL="0" indent="0">
              <a:lnSpc>
                <a:spcPct val="125000"/>
              </a:lnSpc>
              <a:buNone/>
            </a:pPr>
            <a:r>
              <a:rPr lang="en-US" sz="1100" dirty="0">
                <a:solidFill>
                  <a:srgbClr val="C9D6E8"/>
                </a:solidFill>
                <a:latin typeface="Calibri" pitchFamily="34" charset="0"/>
                <a:ea typeface="Calibri" pitchFamily="34" charset="-122"/>
                <a:cs typeface="Calibri" pitchFamily="34" charset="-120"/>
              </a:rPr>
              <a:t>A reliable, responsive interface built for Citibank's Operations Team.</a:t>
            </a:r>
            <a:endParaRPr lang="en-US" sz="1100" dirty="0"/>
          </a:p>
        </p:txBody>
      </p:sp>
      <p:sp>
        <p:nvSpPr>
          <p:cNvPr id="22" name="Text 15"/>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C9D6E8"/>
                </a:solidFill>
                <a:latin typeface="Calibri" pitchFamily="34" charset="0"/>
                <a:ea typeface="Calibri" pitchFamily="34" charset="-122"/>
                <a:cs typeface="Calibri" pitchFamily="34" charset="-120"/>
              </a:rPr>
              <a:t>ICORE</a:t>
            </a:r>
            <a:endParaRPr lang="en-US" sz="800" dirty="0"/>
          </a:p>
        </p:txBody>
      </p:sp>
      <p:sp>
        <p:nvSpPr>
          <p:cNvPr id="23" name="Text 16"/>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C9D6E8"/>
                </a:solidFill>
                <a:latin typeface="Calibri" pitchFamily="34" charset="0"/>
                <a:ea typeface="Calibri" pitchFamily="34" charset="-122"/>
                <a:cs typeface="Calibri" pitchFamily="34" charset="-120"/>
              </a:rPr>
              <a:t>4</a:t>
            </a:r>
            <a:endParaRPr lang="en-US" sz="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FORMAT 31</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2200" b="1" dirty="0">
                <a:solidFill>
                  <a:srgbClr val="0F2A44"/>
                </a:solidFill>
                <a:latin typeface="Cambria" pitchFamily="34" charset="0"/>
                <a:ea typeface="Cambria" pitchFamily="34" charset="-122"/>
                <a:cs typeface="Cambria" pitchFamily="34" charset="-120"/>
              </a:rPr>
              <a:t>Format 31 Jotun file field</a:t>
            </a:r>
            <a:endParaRPr lang="en-US" sz="22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30.pn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40</a:t>
            </a:r>
            <a:endParaRPr lang="en-US" sz="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FORMAT 31</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2200" b="1" dirty="0">
                <a:solidFill>
                  <a:srgbClr val="0F2A44"/>
                </a:solidFill>
                <a:latin typeface="Cambria" pitchFamily="34" charset="0"/>
                <a:ea typeface="Cambria" pitchFamily="34" charset="-122"/>
                <a:cs typeface="Cambria" pitchFamily="34" charset="-120"/>
              </a:rPr>
              <a:t>Format 31Mondelez file field</a:t>
            </a:r>
            <a:endParaRPr lang="en-US" sz="22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31.pn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41</a:t>
            </a:r>
            <a:endParaRPr lang="en-US" sz="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FORMAT 31</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2200" b="1" dirty="0">
                <a:solidFill>
                  <a:srgbClr val="0F2A44"/>
                </a:solidFill>
                <a:latin typeface="Cambria" pitchFamily="34" charset="0"/>
                <a:ea typeface="Cambria" pitchFamily="34" charset="-122"/>
                <a:cs typeface="Cambria" pitchFamily="34" charset="-120"/>
              </a:rPr>
              <a:t>Format 31 Novatris file field</a:t>
            </a:r>
            <a:endParaRPr lang="en-US" sz="22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32.pn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42</a:t>
            </a:r>
            <a:endParaRPr lang="en-US" sz="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FORMAT 31</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2200" b="1" dirty="0">
                <a:solidFill>
                  <a:srgbClr val="0F2A44"/>
                </a:solidFill>
                <a:latin typeface="Cambria" pitchFamily="34" charset="0"/>
                <a:ea typeface="Cambria" pitchFamily="34" charset="-122"/>
                <a:cs typeface="Cambria" pitchFamily="34" charset="-120"/>
              </a:rPr>
              <a:t>Format 31 Pioneer file field</a:t>
            </a:r>
            <a:endParaRPr lang="en-US" sz="22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33.pn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43</a:t>
            </a:r>
            <a:endParaRPr lang="en-US" sz="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FORMAT 31</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2200" b="1" dirty="0">
                <a:solidFill>
                  <a:srgbClr val="0F2A44"/>
                </a:solidFill>
                <a:latin typeface="Cambria" pitchFamily="34" charset="0"/>
                <a:ea typeface="Cambria" pitchFamily="34" charset="-122"/>
                <a:cs typeface="Cambria" pitchFamily="34" charset="-120"/>
              </a:rPr>
              <a:t>Format 31 Rafhan file field</a:t>
            </a:r>
            <a:endParaRPr lang="en-US" sz="22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34.pn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44</a:t>
            </a:r>
            <a:endParaRPr lang="en-US" sz="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FORMAT 31</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2200" b="1" dirty="0">
                <a:solidFill>
                  <a:srgbClr val="0F2A44"/>
                </a:solidFill>
                <a:latin typeface="Cambria" pitchFamily="34" charset="0"/>
                <a:ea typeface="Cambria" pitchFamily="34" charset="-122"/>
                <a:cs typeface="Cambria" pitchFamily="34" charset="-120"/>
              </a:rPr>
              <a:t>Format 31 Account Entry form</a:t>
            </a:r>
            <a:endParaRPr lang="en-US" sz="22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35.pn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45</a:t>
            </a:r>
            <a:endParaRPr lang="en-US" sz="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FORMAT 31</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2200" b="1" dirty="0">
                <a:solidFill>
                  <a:srgbClr val="0F2A44"/>
                </a:solidFill>
                <a:latin typeface="Cambria" pitchFamily="34" charset="0"/>
                <a:ea typeface="Cambria" pitchFamily="34" charset="-122"/>
                <a:cs typeface="Cambria" pitchFamily="34" charset="-120"/>
              </a:rPr>
              <a:t>Format 31 Report</a:t>
            </a:r>
            <a:endParaRPr lang="en-US" sz="22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36.pn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46</a:t>
            </a:r>
            <a:endParaRPr lang="en-US" sz="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FORMAT 31</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2200" b="1" dirty="0">
                <a:solidFill>
                  <a:srgbClr val="0F2A44"/>
                </a:solidFill>
                <a:latin typeface="Cambria" pitchFamily="34" charset="0"/>
                <a:ea typeface="Cambria" pitchFamily="34" charset="-122"/>
                <a:cs typeface="Cambria" pitchFamily="34" charset="-120"/>
              </a:rPr>
              <a:t>Format 31 file field</a:t>
            </a:r>
            <a:endParaRPr lang="en-US" sz="22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37.pn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47</a:t>
            </a:r>
            <a:endParaRPr lang="en-US" sz="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0F2A44"/>
        </a:solidFill>
        <a:effectLst/>
      </p:bgPr>
    </p:bg>
    <p:spTree>
      <p:nvGrpSpPr>
        <p:cNvPr id="1" name=""/>
        <p:cNvGrpSpPr/>
        <p:nvPr/>
      </p:nvGrpSpPr>
      <p:grpSpPr>
        <a:xfrm>
          <a:off x="0" y="0"/>
          <a:ext cx="0" cy="0"/>
          <a:chOff x="0" y="0"/>
          <a:chExt cx="0" cy="0"/>
        </a:xfrm>
      </p:grpSpPr>
      <p:sp>
        <p:nvSpPr>
          <p:cNvPr id="2" name="Shape 0"/>
          <p:cNvSpPr/>
          <p:nvPr/>
        </p:nvSpPr>
        <p:spPr>
          <a:xfrm>
            <a:off x="9326880" y="-2377440"/>
            <a:ext cx="5943600" cy="5943600"/>
          </a:xfrm>
          <a:prstGeom prst="ellipse">
            <a:avLst/>
          </a:prstGeom>
          <a:solidFill>
            <a:srgbClr val="1B3F63"/>
          </a:solidFill>
          <a:ln/>
        </p:spPr>
        <p:txBody>
          <a:bodyPr/>
          <a:lstStyle/>
          <a:p>
            <a:endParaRPr lang="en-US"/>
          </a:p>
        </p:txBody>
      </p:sp>
      <p:sp>
        <p:nvSpPr>
          <p:cNvPr id="3" name="Text 1"/>
          <p:cNvSpPr/>
          <p:nvPr/>
        </p:nvSpPr>
        <p:spPr>
          <a:xfrm>
            <a:off x="640080" y="1463040"/>
            <a:ext cx="4572000" cy="2011680"/>
          </a:xfrm>
          <a:prstGeom prst="rect">
            <a:avLst/>
          </a:prstGeom>
          <a:noFill/>
          <a:ln/>
        </p:spPr>
        <p:txBody>
          <a:bodyPr wrap="square" rtlCol="0" anchor="ctr"/>
          <a:lstStyle/>
          <a:p>
            <a:pPr marL="0" indent="0">
              <a:buNone/>
            </a:pPr>
            <a:r>
              <a:rPr lang="en-US" sz="13000" b="1" dirty="0">
                <a:solidFill>
                  <a:srgbClr val="1B3F63"/>
                </a:solidFill>
                <a:latin typeface="Cambria" pitchFamily="34" charset="0"/>
                <a:ea typeface="Cambria" pitchFamily="34" charset="-122"/>
                <a:cs typeface="Cambria" pitchFamily="34" charset="-120"/>
              </a:rPr>
              <a:t>08</a:t>
            </a:r>
            <a:endParaRPr lang="en-US" sz="13000" dirty="0"/>
          </a:p>
        </p:txBody>
      </p:sp>
      <p:sp>
        <p:nvSpPr>
          <p:cNvPr id="4" name="Shape 2"/>
          <p:cNvSpPr/>
          <p:nvPr/>
        </p:nvSpPr>
        <p:spPr>
          <a:xfrm>
            <a:off x="868680" y="3246120"/>
            <a:ext cx="1005840" cy="1005840"/>
          </a:xfrm>
          <a:prstGeom prst="ellipse">
            <a:avLst/>
          </a:prstGeom>
          <a:solidFill>
            <a:srgbClr val="C9971F"/>
          </a:solidFill>
          <a:ln/>
        </p:spPr>
        <p:txBody>
          <a:bodyPr/>
          <a:lstStyle/>
          <a:p>
            <a:endParaRPr lang="en-US"/>
          </a:p>
        </p:txBody>
      </p:sp>
      <p:pic>
        <p:nvPicPr>
          <p:cNvPr id="5" name="Image 0" descr="icons/briefcase_navy.png"/>
          <p:cNvPicPr>
            <a:picLocks noChangeAspect="1"/>
          </p:cNvPicPr>
          <p:nvPr/>
        </p:nvPicPr>
        <p:blipFill>
          <a:blip r:embed="rId3"/>
          <a:stretch>
            <a:fillRect/>
          </a:stretch>
        </p:blipFill>
        <p:spPr>
          <a:xfrm>
            <a:off x="1115568" y="3493008"/>
            <a:ext cx="512064" cy="512064"/>
          </a:xfrm>
          <a:prstGeom prst="rect">
            <a:avLst/>
          </a:prstGeom>
        </p:spPr>
      </p:pic>
      <p:sp>
        <p:nvSpPr>
          <p:cNvPr id="6" name="Text 3"/>
          <p:cNvSpPr/>
          <p:nvPr/>
        </p:nvSpPr>
        <p:spPr>
          <a:xfrm>
            <a:off x="2148840" y="3200400"/>
            <a:ext cx="8869680" cy="822960"/>
          </a:xfrm>
          <a:prstGeom prst="rect">
            <a:avLst/>
          </a:prstGeom>
          <a:noFill/>
          <a:ln/>
        </p:spPr>
        <p:txBody>
          <a:bodyPr wrap="square" rtlCol="0" anchor="ctr"/>
          <a:lstStyle/>
          <a:p>
            <a:pPr marL="0" indent="0">
              <a:buNone/>
            </a:pPr>
            <a:r>
              <a:rPr lang="en-US" sz="3200" b="1" dirty="0">
                <a:solidFill>
                  <a:srgbClr val="FFFFFF"/>
                </a:solidFill>
                <a:latin typeface="Cambria" pitchFamily="34" charset="0"/>
                <a:ea typeface="Cambria" pitchFamily="34" charset="-122"/>
                <a:cs typeface="Cambria" pitchFamily="34" charset="-120"/>
              </a:rPr>
              <a:t>CGTSSBT</a:t>
            </a:r>
            <a:endParaRPr lang="en-US" sz="3200" dirty="0"/>
          </a:p>
        </p:txBody>
      </p:sp>
      <p:sp>
        <p:nvSpPr>
          <p:cNvPr id="7" name="Text 4"/>
          <p:cNvSpPr/>
          <p:nvPr/>
        </p:nvSpPr>
        <p:spPr>
          <a:xfrm>
            <a:off x="2167128" y="3913632"/>
            <a:ext cx="8595360" cy="548640"/>
          </a:xfrm>
          <a:prstGeom prst="rect">
            <a:avLst/>
          </a:prstGeom>
          <a:noFill/>
          <a:ln/>
        </p:spPr>
        <p:txBody>
          <a:bodyPr wrap="square" rtlCol="0" anchor="ctr"/>
          <a:lstStyle/>
          <a:p>
            <a:pPr marL="0" indent="0">
              <a:buNone/>
            </a:pPr>
            <a:r>
              <a:rPr lang="en-US" sz="1350" i="1" dirty="0">
                <a:solidFill>
                  <a:srgbClr val="C9D6E8"/>
                </a:solidFill>
                <a:latin typeface="Calibri" pitchFamily="34" charset="0"/>
                <a:ea typeface="Calibri" pitchFamily="34" charset="-122"/>
                <a:cs typeface="Calibri" pitchFamily="34" charset="-120"/>
              </a:rPr>
              <a:t>Post-transaction settlement and back-office processing</a:t>
            </a:r>
            <a:endParaRPr lang="en-US" sz="1350" dirty="0"/>
          </a:p>
        </p:txBody>
      </p:sp>
      <p:sp>
        <p:nvSpPr>
          <p:cNvPr id="8" name="Text 5"/>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C9D6E8"/>
                </a:solidFill>
                <a:latin typeface="Calibri" pitchFamily="34" charset="0"/>
                <a:ea typeface="Calibri" pitchFamily="34" charset="-122"/>
                <a:cs typeface="Calibri" pitchFamily="34" charset="-120"/>
              </a:rPr>
              <a:t>ICORE</a:t>
            </a:r>
            <a:endParaRPr lang="en-US" sz="800" dirty="0"/>
          </a:p>
        </p:txBody>
      </p:sp>
      <p:sp>
        <p:nvSpPr>
          <p:cNvPr id="9" name="Text 6"/>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C9D6E8"/>
                </a:solidFill>
                <a:latin typeface="Calibri" pitchFamily="34" charset="0"/>
                <a:ea typeface="Calibri" pitchFamily="34" charset="-122"/>
                <a:cs typeface="Calibri" pitchFamily="34" charset="-120"/>
              </a:rPr>
              <a:t>48</a:t>
            </a:r>
            <a:endParaRPr lang="en-US" sz="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CGTSSBT</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1700" b="1" dirty="0">
                <a:solidFill>
                  <a:srgbClr val="0F2A44"/>
                </a:solidFill>
                <a:latin typeface="Cambria" pitchFamily="34" charset="0"/>
                <a:ea typeface="Cambria" pitchFamily="34" charset="-122"/>
                <a:cs typeface="Cambria" pitchFamily="34" charset="-120"/>
              </a:rPr>
              <a:t>CGTSSBT Master Data file field Supports post-transaction settlement and back-office processing activities. Ensures operational accuracy and completion of transaction lifecycles</a:t>
            </a:r>
            <a:endParaRPr lang="en-US" sz="17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38.pn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49</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91440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PROJECT SNIPS</a:t>
            </a:r>
            <a:endParaRPr lang="en-US" sz="1150" dirty="0"/>
          </a:p>
        </p:txBody>
      </p:sp>
      <p:sp>
        <p:nvSpPr>
          <p:cNvPr id="3" name="Text 1"/>
          <p:cNvSpPr/>
          <p:nvPr/>
        </p:nvSpPr>
        <p:spPr>
          <a:xfrm>
            <a:off x="777240" y="713232"/>
            <a:ext cx="7315200" cy="685800"/>
          </a:xfrm>
          <a:prstGeom prst="rect">
            <a:avLst/>
          </a:prstGeom>
          <a:noFill/>
          <a:ln/>
        </p:spPr>
        <p:txBody>
          <a:bodyPr wrap="square" rtlCol="0" anchor="ctr"/>
          <a:lstStyle/>
          <a:p>
            <a:pPr marL="0" indent="0">
              <a:buNone/>
            </a:pPr>
            <a:r>
              <a:rPr lang="en-US" sz="2500" b="1" dirty="0">
                <a:solidFill>
                  <a:srgbClr val="0F2A44"/>
                </a:solidFill>
                <a:latin typeface="Cambria" pitchFamily="34" charset="0"/>
                <a:ea typeface="Cambria" pitchFamily="34" charset="-122"/>
                <a:cs typeface="Cambria" pitchFamily="34" charset="-120"/>
              </a:rPr>
              <a:t>Secure Sign-On</a:t>
            </a:r>
            <a:endParaRPr lang="en-US" sz="2500" dirty="0"/>
          </a:p>
        </p:txBody>
      </p:sp>
      <p:sp>
        <p:nvSpPr>
          <p:cNvPr id="4" name="Shape 2"/>
          <p:cNvSpPr/>
          <p:nvPr/>
        </p:nvSpPr>
        <p:spPr>
          <a:xfrm>
            <a:off x="822960" y="2103120"/>
            <a:ext cx="548640" cy="548640"/>
          </a:xfrm>
          <a:prstGeom prst="ellipse">
            <a:avLst/>
          </a:prstGeom>
          <a:solidFill>
            <a:srgbClr val="0F2A44"/>
          </a:solidFill>
          <a:ln/>
        </p:spPr>
        <p:txBody>
          <a:bodyPr/>
          <a:lstStyle/>
          <a:p>
            <a:endParaRPr lang="en-US"/>
          </a:p>
        </p:txBody>
      </p:sp>
      <p:pic>
        <p:nvPicPr>
          <p:cNvPr id="5" name="Image 0" descr="icons/login_gold.png"/>
          <p:cNvPicPr>
            <a:picLocks noChangeAspect="1"/>
          </p:cNvPicPr>
          <p:nvPr/>
        </p:nvPicPr>
        <p:blipFill>
          <a:blip r:embed="rId3"/>
          <a:stretch>
            <a:fillRect/>
          </a:stretch>
        </p:blipFill>
        <p:spPr>
          <a:xfrm>
            <a:off x="950976" y="2231136"/>
            <a:ext cx="292608" cy="292608"/>
          </a:xfrm>
          <a:prstGeom prst="rect">
            <a:avLst/>
          </a:prstGeom>
        </p:spPr>
      </p:pic>
      <p:sp>
        <p:nvSpPr>
          <p:cNvPr id="6" name="Text 3"/>
          <p:cNvSpPr/>
          <p:nvPr/>
        </p:nvSpPr>
        <p:spPr>
          <a:xfrm>
            <a:off x="822960" y="2880360"/>
            <a:ext cx="4480560" cy="2011680"/>
          </a:xfrm>
          <a:prstGeom prst="rect">
            <a:avLst/>
          </a:prstGeom>
          <a:noFill/>
          <a:ln/>
        </p:spPr>
        <p:txBody>
          <a:bodyPr wrap="square" rtlCol="0" anchor="t"/>
          <a:lstStyle/>
          <a:p>
            <a:pPr marL="0" indent="0">
              <a:lnSpc>
                <a:spcPct val="135000"/>
              </a:lnSpc>
              <a:buNone/>
            </a:pPr>
            <a:r>
              <a:rPr lang="en-US" sz="1400" dirty="0">
                <a:solidFill>
                  <a:srgbClr val="5B6B7F"/>
                </a:solidFill>
                <a:latin typeface="Calibri" pitchFamily="34" charset="0"/>
                <a:ea typeface="Calibri" pitchFamily="34" charset="-122"/>
                <a:cs typeface="Calibri" pitchFamily="34" charset="-120"/>
              </a:rPr>
              <a:t>iCore uses a secure, centralized sign-on screen to authenticate every user before granting access to financial and operational data.</a:t>
            </a:r>
            <a:endParaRPr lang="en-US" sz="1400" dirty="0"/>
          </a:p>
        </p:txBody>
      </p:sp>
      <p:sp>
        <p:nvSpPr>
          <p:cNvPr id="7" name="Shape 4"/>
          <p:cNvSpPr/>
          <p:nvPr/>
        </p:nvSpPr>
        <p:spPr>
          <a:xfrm>
            <a:off x="5623560" y="1554480"/>
            <a:ext cx="5925312" cy="4892040"/>
          </a:xfrm>
          <a:prstGeom prst="roundRect">
            <a:avLst>
              <a:gd name="adj" fmla="val 1121"/>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8" name="Image 1" descr="unpacked_icore/ppt/media/image2.png"/>
          <p:cNvPicPr>
            <a:picLocks noChangeAspect="1"/>
          </p:cNvPicPr>
          <p:nvPr/>
        </p:nvPicPr>
        <p:blipFill>
          <a:blip r:embed="rId4"/>
          <a:srcRect/>
          <a:stretch/>
        </p:blipFill>
        <p:spPr>
          <a:xfrm>
            <a:off x="5943600" y="1874520"/>
            <a:ext cx="5285232" cy="4251960"/>
          </a:xfrm>
          <a:prstGeom prst="rect">
            <a:avLst/>
          </a:prstGeom>
        </p:spPr>
      </p:pic>
      <p:sp>
        <p:nvSpPr>
          <p:cNvPr id="9" name="Text 5"/>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10" name="Text 6"/>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5</a:t>
            </a:r>
            <a:endParaRPr lang="en-US" sz="8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CGTSSBT</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2200" b="1" dirty="0">
                <a:solidFill>
                  <a:srgbClr val="0F2A44"/>
                </a:solidFill>
                <a:latin typeface="Cambria" pitchFamily="34" charset="0"/>
                <a:ea typeface="Cambria" pitchFamily="34" charset="-122"/>
                <a:cs typeface="Cambria" pitchFamily="34" charset="-120"/>
              </a:rPr>
              <a:t>CGTSSBT SFE-381 file field</a:t>
            </a:r>
            <a:endParaRPr lang="en-US" sz="22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39.pn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50</a:t>
            </a:r>
            <a:endParaRPr lang="en-US" sz="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CGTSSBT</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2200" b="1" dirty="0">
                <a:solidFill>
                  <a:srgbClr val="0F2A44"/>
                </a:solidFill>
                <a:latin typeface="Cambria" pitchFamily="34" charset="0"/>
                <a:ea typeface="Cambria" pitchFamily="34" charset="-122"/>
                <a:cs typeface="Cambria" pitchFamily="34" charset="-120"/>
              </a:rPr>
              <a:t>CGTSSBT Report</a:t>
            </a:r>
            <a:endParaRPr lang="en-US" sz="22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40.pn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51</a:t>
            </a:r>
            <a:endParaRPr lang="en-US" sz="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0F2A44"/>
        </a:solidFill>
        <a:effectLst/>
      </p:bgPr>
    </p:bg>
    <p:spTree>
      <p:nvGrpSpPr>
        <p:cNvPr id="1" name=""/>
        <p:cNvGrpSpPr/>
        <p:nvPr/>
      </p:nvGrpSpPr>
      <p:grpSpPr>
        <a:xfrm>
          <a:off x="0" y="0"/>
          <a:ext cx="0" cy="0"/>
          <a:chOff x="0" y="0"/>
          <a:chExt cx="0" cy="0"/>
        </a:xfrm>
      </p:grpSpPr>
      <p:sp>
        <p:nvSpPr>
          <p:cNvPr id="2" name="Shape 0"/>
          <p:cNvSpPr/>
          <p:nvPr/>
        </p:nvSpPr>
        <p:spPr>
          <a:xfrm>
            <a:off x="9326880" y="-2377440"/>
            <a:ext cx="5943600" cy="5943600"/>
          </a:xfrm>
          <a:prstGeom prst="ellipse">
            <a:avLst/>
          </a:prstGeom>
          <a:solidFill>
            <a:srgbClr val="1B3F63"/>
          </a:solidFill>
          <a:ln/>
        </p:spPr>
        <p:txBody>
          <a:bodyPr/>
          <a:lstStyle/>
          <a:p>
            <a:endParaRPr lang="en-US"/>
          </a:p>
        </p:txBody>
      </p:sp>
      <p:sp>
        <p:nvSpPr>
          <p:cNvPr id="3" name="Text 1"/>
          <p:cNvSpPr/>
          <p:nvPr/>
        </p:nvSpPr>
        <p:spPr>
          <a:xfrm>
            <a:off x="640080" y="1463040"/>
            <a:ext cx="4572000" cy="2011680"/>
          </a:xfrm>
          <a:prstGeom prst="rect">
            <a:avLst/>
          </a:prstGeom>
          <a:noFill/>
          <a:ln/>
        </p:spPr>
        <p:txBody>
          <a:bodyPr wrap="square" rtlCol="0" anchor="ctr"/>
          <a:lstStyle/>
          <a:p>
            <a:pPr marL="0" indent="0">
              <a:buNone/>
            </a:pPr>
            <a:r>
              <a:rPr lang="en-US" sz="13000" b="1" dirty="0">
                <a:solidFill>
                  <a:srgbClr val="1B3F63"/>
                </a:solidFill>
                <a:latin typeface="Cambria" pitchFamily="34" charset="0"/>
                <a:ea typeface="Cambria" pitchFamily="34" charset="-122"/>
                <a:cs typeface="Cambria" pitchFamily="34" charset="-120"/>
              </a:rPr>
              <a:t>09</a:t>
            </a:r>
            <a:endParaRPr lang="en-US" sz="13000" dirty="0"/>
          </a:p>
        </p:txBody>
      </p:sp>
      <p:sp>
        <p:nvSpPr>
          <p:cNvPr id="4" name="Shape 2"/>
          <p:cNvSpPr/>
          <p:nvPr/>
        </p:nvSpPr>
        <p:spPr>
          <a:xfrm>
            <a:off x="868680" y="3246120"/>
            <a:ext cx="1005840" cy="1005840"/>
          </a:xfrm>
          <a:prstGeom prst="ellipse">
            <a:avLst/>
          </a:prstGeom>
          <a:solidFill>
            <a:srgbClr val="C9971F"/>
          </a:solidFill>
          <a:ln/>
        </p:spPr>
        <p:txBody>
          <a:bodyPr/>
          <a:lstStyle/>
          <a:p>
            <a:endParaRPr lang="en-US"/>
          </a:p>
        </p:txBody>
      </p:sp>
      <p:pic>
        <p:nvPicPr>
          <p:cNvPr id="5" name="Image 0" descr="icons/calendar_navy.png"/>
          <p:cNvPicPr>
            <a:picLocks noChangeAspect="1"/>
          </p:cNvPicPr>
          <p:nvPr/>
        </p:nvPicPr>
        <p:blipFill>
          <a:blip r:embed="rId3"/>
          <a:stretch>
            <a:fillRect/>
          </a:stretch>
        </p:blipFill>
        <p:spPr>
          <a:xfrm>
            <a:off x="1115568" y="3493008"/>
            <a:ext cx="512064" cy="512064"/>
          </a:xfrm>
          <a:prstGeom prst="rect">
            <a:avLst/>
          </a:prstGeom>
        </p:spPr>
      </p:pic>
      <p:sp>
        <p:nvSpPr>
          <p:cNvPr id="6" name="Text 3"/>
          <p:cNvSpPr/>
          <p:nvPr/>
        </p:nvSpPr>
        <p:spPr>
          <a:xfrm>
            <a:off x="2148840" y="3200400"/>
            <a:ext cx="8869680" cy="822960"/>
          </a:xfrm>
          <a:prstGeom prst="rect">
            <a:avLst/>
          </a:prstGeom>
          <a:noFill/>
          <a:ln/>
        </p:spPr>
        <p:txBody>
          <a:bodyPr wrap="square" rtlCol="0" anchor="ctr"/>
          <a:lstStyle/>
          <a:p>
            <a:pPr marL="0" indent="0">
              <a:buNone/>
            </a:pPr>
            <a:r>
              <a:rPr lang="en-US" sz="3200" b="1" dirty="0">
                <a:solidFill>
                  <a:srgbClr val="FFFFFF"/>
                </a:solidFill>
                <a:latin typeface="Cambria" pitchFamily="34" charset="0"/>
                <a:ea typeface="Cambria" pitchFamily="34" charset="-122"/>
                <a:cs typeface="Cambria" pitchFamily="34" charset="-120"/>
              </a:rPr>
              <a:t>DPC</a:t>
            </a:r>
            <a:endParaRPr lang="en-US" sz="3200" dirty="0"/>
          </a:p>
        </p:txBody>
      </p:sp>
      <p:sp>
        <p:nvSpPr>
          <p:cNvPr id="7" name="Text 4"/>
          <p:cNvSpPr/>
          <p:nvPr/>
        </p:nvSpPr>
        <p:spPr>
          <a:xfrm>
            <a:off x="2167128" y="3913632"/>
            <a:ext cx="8595360" cy="548640"/>
          </a:xfrm>
          <a:prstGeom prst="rect">
            <a:avLst/>
          </a:prstGeom>
          <a:noFill/>
          <a:ln/>
        </p:spPr>
        <p:txBody>
          <a:bodyPr wrap="square" rtlCol="0" anchor="ctr"/>
          <a:lstStyle/>
          <a:p>
            <a:pPr marL="0" indent="0">
              <a:buNone/>
            </a:pPr>
            <a:r>
              <a:rPr lang="en-US" sz="1350" i="1" dirty="0">
                <a:solidFill>
                  <a:srgbClr val="C9D6E8"/>
                </a:solidFill>
                <a:latin typeface="Calibri" pitchFamily="34" charset="0"/>
                <a:ea typeface="Calibri" pitchFamily="34" charset="-122"/>
                <a:cs typeface="Calibri" pitchFamily="34" charset="-120"/>
              </a:rPr>
              <a:t>Days-past-due threshold monitoring and bank system reporting</a:t>
            </a:r>
            <a:endParaRPr lang="en-US" sz="1350" dirty="0"/>
          </a:p>
        </p:txBody>
      </p:sp>
      <p:sp>
        <p:nvSpPr>
          <p:cNvPr id="8" name="Text 5"/>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C9D6E8"/>
                </a:solidFill>
                <a:latin typeface="Calibri" pitchFamily="34" charset="0"/>
                <a:ea typeface="Calibri" pitchFamily="34" charset="-122"/>
                <a:cs typeface="Calibri" pitchFamily="34" charset="-120"/>
              </a:rPr>
              <a:t>ICORE</a:t>
            </a:r>
            <a:endParaRPr lang="en-US" sz="800" dirty="0"/>
          </a:p>
        </p:txBody>
      </p:sp>
      <p:sp>
        <p:nvSpPr>
          <p:cNvPr id="9" name="Text 6"/>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C9D6E8"/>
                </a:solidFill>
                <a:latin typeface="Calibri" pitchFamily="34" charset="0"/>
                <a:ea typeface="Calibri" pitchFamily="34" charset="-122"/>
                <a:cs typeface="Calibri" pitchFamily="34" charset="-120"/>
              </a:rPr>
              <a:t>52</a:t>
            </a:r>
            <a:endParaRPr lang="en-US" sz="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DPC</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2200" b="1" dirty="0">
                <a:solidFill>
                  <a:srgbClr val="0F2A44"/>
                </a:solidFill>
                <a:latin typeface="Cambria" pitchFamily="34" charset="0"/>
                <a:ea typeface="Cambria" pitchFamily="34" charset="-122"/>
                <a:cs typeface="Cambria" pitchFamily="34" charset="-120"/>
              </a:rPr>
              <a:t>ISPDM Banks Threshold form</a:t>
            </a:r>
            <a:endParaRPr lang="en-US" sz="22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41.pn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53</a:t>
            </a:r>
            <a:endParaRPr lang="en-US" sz="8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DPC</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2200" b="1" dirty="0">
                <a:solidFill>
                  <a:srgbClr val="0F2A44"/>
                </a:solidFill>
                <a:latin typeface="Cambria" pitchFamily="34" charset="0"/>
                <a:ea typeface="Cambria" pitchFamily="34" charset="-122"/>
                <a:cs typeface="Cambria" pitchFamily="34" charset="-120"/>
              </a:rPr>
              <a:t>ISPDM Bank System Report</a:t>
            </a:r>
            <a:endParaRPr lang="en-US" sz="22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42.pn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54</a:t>
            </a:r>
            <a:endParaRPr lang="en-US" sz="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DPC</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2200" b="1" dirty="0">
                <a:solidFill>
                  <a:srgbClr val="0F2A44"/>
                </a:solidFill>
                <a:latin typeface="Cambria" pitchFamily="34" charset="0"/>
                <a:ea typeface="Cambria" pitchFamily="34" charset="-122"/>
                <a:cs typeface="Cambria" pitchFamily="34" charset="-120"/>
              </a:rPr>
              <a:t>ISPDM Bank System Report</a:t>
            </a:r>
            <a:endParaRPr lang="en-US" sz="22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43.pn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55</a:t>
            </a:r>
            <a:endParaRPr lang="en-US" sz="8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0F2A44"/>
        </a:solidFill>
        <a:effectLst/>
      </p:bgPr>
    </p:bg>
    <p:spTree>
      <p:nvGrpSpPr>
        <p:cNvPr id="1" name=""/>
        <p:cNvGrpSpPr/>
        <p:nvPr/>
      </p:nvGrpSpPr>
      <p:grpSpPr>
        <a:xfrm>
          <a:off x="0" y="0"/>
          <a:ext cx="0" cy="0"/>
          <a:chOff x="0" y="0"/>
          <a:chExt cx="0" cy="0"/>
        </a:xfrm>
      </p:grpSpPr>
      <p:sp>
        <p:nvSpPr>
          <p:cNvPr id="2" name="Shape 0"/>
          <p:cNvSpPr/>
          <p:nvPr/>
        </p:nvSpPr>
        <p:spPr>
          <a:xfrm>
            <a:off x="9326880" y="-2377440"/>
            <a:ext cx="5943600" cy="5943600"/>
          </a:xfrm>
          <a:prstGeom prst="ellipse">
            <a:avLst/>
          </a:prstGeom>
          <a:solidFill>
            <a:srgbClr val="1B3F63"/>
          </a:solidFill>
          <a:ln/>
        </p:spPr>
        <p:txBody>
          <a:bodyPr/>
          <a:lstStyle/>
          <a:p>
            <a:endParaRPr lang="en-US"/>
          </a:p>
        </p:txBody>
      </p:sp>
      <p:sp>
        <p:nvSpPr>
          <p:cNvPr id="3" name="Text 1"/>
          <p:cNvSpPr/>
          <p:nvPr/>
        </p:nvSpPr>
        <p:spPr>
          <a:xfrm>
            <a:off x="640080" y="1463040"/>
            <a:ext cx="4572000" cy="2011680"/>
          </a:xfrm>
          <a:prstGeom prst="rect">
            <a:avLst/>
          </a:prstGeom>
          <a:noFill/>
          <a:ln/>
        </p:spPr>
        <p:txBody>
          <a:bodyPr wrap="square" rtlCol="0" anchor="ctr"/>
          <a:lstStyle/>
          <a:p>
            <a:pPr marL="0" indent="0">
              <a:buNone/>
            </a:pPr>
            <a:r>
              <a:rPr lang="en-US" sz="13000" b="1" dirty="0">
                <a:solidFill>
                  <a:srgbClr val="1B3F63"/>
                </a:solidFill>
                <a:latin typeface="Cambria" pitchFamily="34" charset="0"/>
                <a:ea typeface="Cambria" pitchFamily="34" charset="-122"/>
                <a:cs typeface="Cambria" pitchFamily="34" charset="-120"/>
              </a:rPr>
              <a:t>10</a:t>
            </a:r>
            <a:endParaRPr lang="en-US" sz="13000" dirty="0"/>
          </a:p>
        </p:txBody>
      </p:sp>
      <p:sp>
        <p:nvSpPr>
          <p:cNvPr id="4" name="Shape 2"/>
          <p:cNvSpPr/>
          <p:nvPr/>
        </p:nvSpPr>
        <p:spPr>
          <a:xfrm>
            <a:off x="868680" y="3246120"/>
            <a:ext cx="1005840" cy="1005840"/>
          </a:xfrm>
          <a:prstGeom prst="ellipse">
            <a:avLst/>
          </a:prstGeom>
          <a:solidFill>
            <a:srgbClr val="C9971F"/>
          </a:solidFill>
          <a:ln/>
        </p:spPr>
        <p:txBody>
          <a:bodyPr/>
          <a:lstStyle/>
          <a:p>
            <a:endParaRPr lang="en-US"/>
          </a:p>
        </p:txBody>
      </p:sp>
      <p:pic>
        <p:nvPicPr>
          <p:cNvPr id="5" name="Image 0" descr="icons/grid_navy.png"/>
          <p:cNvPicPr>
            <a:picLocks noChangeAspect="1"/>
          </p:cNvPicPr>
          <p:nvPr/>
        </p:nvPicPr>
        <p:blipFill>
          <a:blip r:embed="rId3"/>
          <a:stretch>
            <a:fillRect/>
          </a:stretch>
        </p:blipFill>
        <p:spPr>
          <a:xfrm>
            <a:off x="1115568" y="3493008"/>
            <a:ext cx="512064" cy="512064"/>
          </a:xfrm>
          <a:prstGeom prst="rect">
            <a:avLst/>
          </a:prstGeom>
        </p:spPr>
      </p:pic>
      <p:sp>
        <p:nvSpPr>
          <p:cNvPr id="6" name="Text 3"/>
          <p:cNvSpPr/>
          <p:nvPr/>
        </p:nvSpPr>
        <p:spPr>
          <a:xfrm>
            <a:off x="2148840" y="3200400"/>
            <a:ext cx="8869680" cy="822960"/>
          </a:xfrm>
          <a:prstGeom prst="rect">
            <a:avLst/>
          </a:prstGeom>
          <a:noFill/>
          <a:ln/>
        </p:spPr>
        <p:txBody>
          <a:bodyPr wrap="square" rtlCol="0" anchor="ctr"/>
          <a:lstStyle/>
          <a:p>
            <a:pPr marL="0" indent="0">
              <a:buNone/>
            </a:pPr>
            <a:r>
              <a:rPr lang="en-US" sz="3200" b="1" dirty="0">
                <a:solidFill>
                  <a:srgbClr val="FFFFFF"/>
                </a:solidFill>
                <a:latin typeface="Cambria" pitchFamily="34" charset="0"/>
                <a:ea typeface="Cambria" pitchFamily="34" charset="-122"/>
                <a:cs typeface="Cambria" pitchFamily="34" charset="-120"/>
              </a:rPr>
              <a:t>IBC</a:t>
            </a:r>
            <a:endParaRPr lang="en-US" sz="3200" dirty="0"/>
          </a:p>
        </p:txBody>
      </p:sp>
      <p:sp>
        <p:nvSpPr>
          <p:cNvPr id="7" name="Text 4"/>
          <p:cNvSpPr/>
          <p:nvPr/>
        </p:nvSpPr>
        <p:spPr>
          <a:xfrm>
            <a:off x="2167128" y="3913632"/>
            <a:ext cx="8595360" cy="548640"/>
          </a:xfrm>
          <a:prstGeom prst="rect">
            <a:avLst/>
          </a:prstGeom>
          <a:noFill/>
          <a:ln/>
        </p:spPr>
        <p:txBody>
          <a:bodyPr wrap="square" rtlCol="0" anchor="ctr"/>
          <a:lstStyle/>
          <a:p>
            <a:pPr marL="0" indent="0">
              <a:buNone/>
            </a:pPr>
            <a:r>
              <a:rPr lang="en-US" sz="1350" i="1" dirty="0">
                <a:solidFill>
                  <a:srgbClr val="C9D6E8"/>
                </a:solidFill>
                <a:latin typeface="Calibri" pitchFamily="34" charset="0"/>
                <a:ea typeface="Calibri" pitchFamily="34" charset="-122"/>
                <a:cs typeface="Calibri" pitchFamily="34" charset="-120"/>
              </a:rPr>
              <a:t>Intra-bank cheque clearing and NIFT file processing</a:t>
            </a:r>
            <a:endParaRPr lang="en-US" sz="1350" dirty="0"/>
          </a:p>
        </p:txBody>
      </p:sp>
      <p:sp>
        <p:nvSpPr>
          <p:cNvPr id="8" name="Text 5"/>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C9D6E8"/>
                </a:solidFill>
                <a:latin typeface="Calibri" pitchFamily="34" charset="0"/>
                <a:ea typeface="Calibri" pitchFamily="34" charset="-122"/>
                <a:cs typeface="Calibri" pitchFamily="34" charset="-120"/>
              </a:rPr>
              <a:t>ICORE</a:t>
            </a:r>
            <a:endParaRPr lang="en-US" sz="800" dirty="0"/>
          </a:p>
        </p:txBody>
      </p:sp>
      <p:sp>
        <p:nvSpPr>
          <p:cNvPr id="9" name="Text 6"/>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C9D6E8"/>
                </a:solidFill>
                <a:latin typeface="Calibri" pitchFamily="34" charset="0"/>
                <a:ea typeface="Calibri" pitchFamily="34" charset="-122"/>
                <a:cs typeface="Calibri" pitchFamily="34" charset="-120"/>
              </a:rPr>
              <a:t>56</a:t>
            </a:r>
            <a:endParaRPr lang="en-US" sz="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IBC</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2200" b="1" dirty="0">
                <a:solidFill>
                  <a:srgbClr val="0F2A44"/>
                </a:solidFill>
                <a:latin typeface="Cambria" pitchFamily="34" charset="0"/>
                <a:ea typeface="Cambria" pitchFamily="34" charset="-122"/>
                <a:cs typeface="Cambria" pitchFamily="34" charset="-120"/>
              </a:rPr>
              <a:t>Clearing Auto NIFT file (old) field</a:t>
            </a:r>
            <a:endParaRPr lang="en-US" sz="22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44.pn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57</a:t>
            </a:r>
            <a:endParaRPr lang="en-US" sz="8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IBC</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2200" b="1" dirty="0">
                <a:solidFill>
                  <a:srgbClr val="0F2A44"/>
                </a:solidFill>
                <a:latin typeface="Cambria" pitchFamily="34" charset="0"/>
                <a:ea typeface="Cambria" pitchFamily="34" charset="-122"/>
                <a:cs typeface="Cambria" pitchFamily="34" charset="-120"/>
              </a:rPr>
              <a:t>Clearing Auto NIFT file (new) field</a:t>
            </a:r>
            <a:endParaRPr lang="en-US" sz="22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45.pn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58</a:t>
            </a:r>
            <a:endParaRPr lang="en-US" sz="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IBC</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2200" b="1" dirty="0">
                <a:solidFill>
                  <a:srgbClr val="0F2A44"/>
                </a:solidFill>
                <a:latin typeface="Cambria" pitchFamily="34" charset="0"/>
                <a:ea typeface="Cambria" pitchFamily="34" charset="-122"/>
                <a:cs typeface="Cambria" pitchFamily="34" charset="-120"/>
              </a:rPr>
              <a:t>Clearing Auto Cheque 32</a:t>
            </a:r>
            <a:endParaRPr lang="en-US" sz="22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46.pn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59</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F2A44"/>
        </a:solidFill>
        <a:effectLst/>
      </p:bgPr>
    </p:bg>
    <p:spTree>
      <p:nvGrpSpPr>
        <p:cNvPr id="1" name=""/>
        <p:cNvGrpSpPr/>
        <p:nvPr/>
      </p:nvGrpSpPr>
      <p:grpSpPr>
        <a:xfrm>
          <a:off x="0" y="0"/>
          <a:ext cx="0" cy="0"/>
          <a:chOff x="0" y="0"/>
          <a:chExt cx="0" cy="0"/>
        </a:xfrm>
      </p:grpSpPr>
      <p:sp>
        <p:nvSpPr>
          <p:cNvPr id="2" name="Text 0"/>
          <p:cNvSpPr/>
          <p:nvPr/>
        </p:nvSpPr>
        <p:spPr>
          <a:xfrm>
            <a:off x="822960" y="457200"/>
            <a:ext cx="5486400" cy="274320"/>
          </a:xfrm>
          <a:prstGeom prst="rect">
            <a:avLst/>
          </a:prstGeom>
          <a:noFill/>
          <a:ln/>
        </p:spPr>
        <p:txBody>
          <a:bodyPr wrap="square" rtlCol="0" anchor="ctr"/>
          <a:lstStyle/>
          <a:p>
            <a:pPr marL="0" indent="0">
              <a:buNone/>
            </a:pPr>
            <a:r>
              <a:rPr lang="en-US" sz="1200" b="1" kern="0" spc="200" dirty="0">
                <a:solidFill>
                  <a:srgbClr val="C9971F"/>
                </a:solidFill>
                <a:latin typeface="Calibri" pitchFamily="34" charset="0"/>
                <a:ea typeface="Calibri" pitchFamily="34" charset="-122"/>
                <a:cs typeface="Calibri" pitchFamily="34" charset="-120"/>
              </a:rPr>
              <a:t>PLATFORM OVERVIEW</a:t>
            </a:r>
            <a:endParaRPr lang="en-US" sz="1200" dirty="0"/>
          </a:p>
        </p:txBody>
      </p:sp>
      <p:sp>
        <p:nvSpPr>
          <p:cNvPr id="3" name="Text 1"/>
          <p:cNvSpPr/>
          <p:nvPr/>
        </p:nvSpPr>
        <p:spPr>
          <a:xfrm>
            <a:off x="777240" y="694944"/>
            <a:ext cx="7315200" cy="548640"/>
          </a:xfrm>
          <a:prstGeom prst="rect">
            <a:avLst/>
          </a:prstGeom>
          <a:noFill/>
          <a:ln/>
        </p:spPr>
        <p:txBody>
          <a:bodyPr wrap="square" rtlCol="0" anchor="ctr"/>
          <a:lstStyle/>
          <a:p>
            <a:pPr marL="0" indent="0">
              <a:buNone/>
            </a:pPr>
            <a:r>
              <a:rPr lang="en-US" sz="2700" b="1" dirty="0">
                <a:solidFill>
                  <a:srgbClr val="FFFFFF"/>
                </a:solidFill>
                <a:latin typeface="Cambria" pitchFamily="34" charset="0"/>
                <a:ea typeface="Cambria" pitchFamily="34" charset="-122"/>
                <a:cs typeface="Cambria" pitchFamily="34" charset="-120"/>
              </a:rPr>
              <a:t>System Modules</a:t>
            </a:r>
            <a:endParaRPr lang="en-US" sz="2700" dirty="0"/>
          </a:p>
        </p:txBody>
      </p:sp>
      <p:sp>
        <p:nvSpPr>
          <p:cNvPr id="4" name="Text 2"/>
          <p:cNvSpPr/>
          <p:nvPr/>
        </p:nvSpPr>
        <p:spPr>
          <a:xfrm>
            <a:off x="822960" y="1188720"/>
            <a:ext cx="9144000" cy="320040"/>
          </a:xfrm>
          <a:prstGeom prst="rect">
            <a:avLst/>
          </a:prstGeom>
          <a:noFill/>
          <a:ln/>
        </p:spPr>
        <p:txBody>
          <a:bodyPr wrap="square" rtlCol="0" anchor="ctr"/>
          <a:lstStyle/>
          <a:p>
            <a:pPr marL="0" indent="0">
              <a:buNone/>
            </a:pPr>
            <a:r>
              <a:rPr lang="en-US" sz="1250" i="1" dirty="0">
                <a:solidFill>
                  <a:srgbClr val="C9D6E8"/>
                </a:solidFill>
                <a:latin typeface="Calibri" pitchFamily="34" charset="0"/>
                <a:ea typeface="Calibri" pitchFamily="34" charset="-122"/>
                <a:cs typeface="Calibri" pitchFamily="34" charset="-120"/>
              </a:rPr>
              <a:t>Fourteen integrated modules power the complete treasury and compliance lifecycle</a:t>
            </a:r>
            <a:endParaRPr lang="en-US" sz="1250" dirty="0"/>
          </a:p>
        </p:txBody>
      </p:sp>
      <p:sp>
        <p:nvSpPr>
          <p:cNvPr id="5" name="Shape 3"/>
          <p:cNvSpPr/>
          <p:nvPr/>
        </p:nvSpPr>
        <p:spPr>
          <a:xfrm>
            <a:off x="822960" y="1691640"/>
            <a:ext cx="1463040" cy="1417320"/>
          </a:xfrm>
          <a:prstGeom prst="roundRect">
            <a:avLst>
              <a:gd name="adj" fmla="val 4516"/>
            </a:avLst>
          </a:prstGeom>
          <a:solidFill>
            <a:srgbClr val="1B3F63"/>
          </a:solidFill>
          <a:ln/>
        </p:spPr>
        <p:txBody>
          <a:bodyPr/>
          <a:lstStyle/>
          <a:p>
            <a:endParaRPr lang="en-US"/>
          </a:p>
        </p:txBody>
      </p:sp>
      <p:sp>
        <p:nvSpPr>
          <p:cNvPr id="6" name="Shape 4"/>
          <p:cNvSpPr/>
          <p:nvPr/>
        </p:nvSpPr>
        <p:spPr>
          <a:xfrm>
            <a:off x="1335024" y="1837944"/>
            <a:ext cx="438912" cy="438912"/>
          </a:xfrm>
          <a:prstGeom prst="ellipse">
            <a:avLst/>
          </a:prstGeom>
          <a:solidFill>
            <a:srgbClr val="C9971F"/>
          </a:solidFill>
          <a:ln/>
        </p:spPr>
        <p:txBody>
          <a:bodyPr/>
          <a:lstStyle/>
          <a:p>
            <a:endParaRPr lang="en-US"/>
          </a:p>
        </p:txBody>
      </p:sp>
      <p:pic>
        <p:nvPicPr>
          <p:cNvPr id="7" name="Image 0" descr="icons/users_navy.png"/>
          <p:cNvPicPr>
            <a:picLocks noChangeAspect="1"/>
          </p:cNvPicPr>
          <p:nvPr/>
        </p:nvPicPr>
        <p:blipFill>
          <a:blip r:embed="rId3"/>
          <a:stretch>
            <a:fillRect/>
          </a:stretch>
        </p:blipFill>
        <p:spPr>
          <a:xfrm>
            <a:off x="1435608" y="1938528"/>
            <a:ext cx="237744" cy="237744"/>
          </a:xfrm>
          <a:prstGeom prst="rect">
            <a:avLst/>
          </a:prstGeom>
        </p:spPr>
      </p:pic>
      <p:sp>
        <p:nvSpPr>
          <p:cNvPr id="8" name="Text 5"/>
          <p:cNvSpPr/>
          <p:nvPr/>
        </p:nvSpPr>
        <p:spPr>
          <a:xfrm>
            <a:off x="868680" y="2313432"/>
            <a:ext cx="1371600" cy="731520"/>
          </a:xfrm>
          <a:prstGeom prst="rect">
            <a:avLst/>
          </a:prstGeom>
          <a:noFill/>
          <a:ln/>
        </p:spPr>
        <p:txBody>
          <a:bodyPr wrap="square" rtlCol="0" anchor="t"/>
          <a:lstStyle/>
          <a:p>
            <a:pPr marL="0" indent="0" algn="ctr">
              <a:buNone/>
            </a:pPr>
            <a:r>
              <a:rPr lang="en-US" sz="860" b="1" dirty="0">
                <a:solidFill>
                  <a:srgbClr val="FFFFFF"/>
                </a:solidFill>
                <a:latin typeface="Calibri" pitchFamily="34" charset="0"/>
                <a:ea typeface="Calibri" pitchFamily="34" charset="-122"/>
                <a:cs typeface="Calibri" pitchFamily="34" charset="-120"/>
              </a:rPr>
              <a:t>User Management</a:t>
            </a:r>
            <a:endParaRPr lang="en-US" sz="860" dirty="0"/>
          </a:p>
        </p:txBody>
      </p:sp>
      <p:sp>
        <p:nvSpPr>
          <p:cNvPr id="9" name="Shape 6"/>
          <p:cNvSpPr/>
          <p:nvPr/>
        </p:nvSpPr>
        <p:spPr>
          <a:xfrm>
            <a:off x="2377440" y="1691640"/>
            <a:ext cx="1463040" cy="1417320"/>
          </a:xfrm>
          <a:prstGeom prst="roundRect">
            <a:avLst>
              <a:gd name="adj" fmla="val 4516"/>
            </a:avLst>
          </a:prstGeom>
          <a:solidFill>
            <a:srgbClr val="1B3F63"/>
          </a:solidFill>
          <a:ln/>
        </p:spPr>
        <p:txBody>
          <a:bodyPr/>
          <a:lstStyle/>
          <a:p>
            <a:endParaRPr lang="en-US"/>
          </a:p>
        </p:txBody>
      </p:sp>
      <p:sp>
        <p:nvSpPr>
          <p:cNvPr id="10" name="Shape 7"/>
          <p:cNvSpPr/>
          <p:nvPr/>
        </p:nvSpPr>
        <p:spPr>
          <a:xfrm>
            <a:off x="2889504" y="1837944"/>
            <a:ext cx="438912" cy="438912"/>
          </a:xfrm>
          <a:prstGeom prst="ellipse">
            <a:avLst/>
          </a:prstGeom>
          <a:solidFill>
            <a:srgbClr val="C9971F"/>
          </a:solidFill>
          <a:ln/>
        </p:spPr>
        <p:txBody>
          <a:bodyPr/>
          <a:lstStyle/>
          <a:p>
            <a:endParaRPr lang="en-US"/>
          </a:p>
        </p:txBody>
      </p:sp>
      <p:pic>
        <p:nvPicPr>
          <p:cNvPr id="11" name="Image 1" descr="icons/trending_navy.png"/>
          <p:cNvPicPr>
            <a:picLocks noChangeAspect="1"/>
          </p:cNvPicPr>
          <p:nvPr/>
        </p:nvPicPr>
        <p:blipFill>
          <a:blip r:embed="rId4"/>
          <a:stretch>
            <a:fillRect/>
          </a:stretch>
        </p:blipFill>
        <p:spPr>
          <a:xfrm>
            <a:off x="2990088" y="1938528"/>
            <a:ext cx="237744" cy="237744"/>
          </a:xfrm>
          <a:prstGeom prst="rect">
            <a:avLst/>
          </a:prstGeom>
        </p:spPr>
      </p:pic>
      <p:sp>
        <p:nvSpPr>
          <p:cNvPr id="12" name="Text 8"/>
          <p:cNvSpPr/>
          <p:nvPr/>
        </p:nvSpPr>
        <p:spPr>
          <a:xfrm>
            <a:off x="2423160" y="2313432"/>
            <a:ext cx="1371600" cy="731520"/>
          </a:xfrm>
          <a:prstGeom prst="rect">
            <a:avLst/>
          </a:prstGeom>
          <a:noFill/>
          <a:ln/>
        </p:spPr>
        <p:txBody>
          <a:bodyPr wrap="square" rtlCol="0" anchor="t"/>
          <a:lstStyle/>
          <a:p>
            <a:pPr marL="0" indent="0" algn="ctr">
              <a:buNone/>
            </a:pPr>
            <a:r>
              <a:rPr lang="en-US" sz="860" b="1" dirty="0">
                <a:solidFill>
                  <a:srgbClr val="FFFFFF"/>
                </a:solidFill>
                <a:latin typeface="Calibri" pitchFamily="34" charset="0"/>
                <a:ea typeface="Calibri" pitchFamily="34" charset="-122"/>
                <a:cs typeface="Calibri" pitchFamily="34" charset="-120"/>
              </a:rPr>
              <a:t>FXCRS</a:t>
            </a:r>
            <a:endParaRPr lang="en-US" sz="860" dirty="0"/>
          </a:p>
        </p:txBody>
      </p:sp>
      <p:sp>
        <p:nvSpPr>
          <p:cNvPr id="13" name="Shape 9"/>
          <p:cNvSpPr/>
          <p:nvPr/>
        </p:nvSpPr>
        <p:spPr>
          <a:xfrm>
            <a:off x="3931920" y="1691640"/>
            <a:ext cx="1463040" cy="1417320"/>
          </a:xfrm>
          <a:prstGeom prst="roundRect">
            <a:avLst>
              <a:gd name="adj" fmla="val 4516"/>
            </a:avLst>
          </a:prstGeom>
          <a:solidFill>
            <a:srgbClr val="1B3F63"/>
          </a:solidFill>
          <a:ln/>
        </p:spPr>
        <p:txBody>
          <a:bodyPr/>
          <a:lstStyle/>
          <a:p>
            <a:endParaRPr lang="en-US"/>
          </a:p>
        </p:txBody>
      </p:sp>
      <p:sp>
        <p:nvSpPr>
          <p:cNvPr id="14" name="Shape 10"/>
          <p:cNvSpPr/>
          <p:nvPr/>
        </p:nvSpPr>
        <p:spPr>
          <a:xfrm>
            <a:off x="4443984" y="1837944"/>
            <a:ext cx="438912" cy="438912"/>
          </a:xfrm>
          <a:prstGeom prst="ellipse">
            <a:avLst/>
          </a:prstGeom>
          <a:solidFill>
            <a:srgbClr val="C9971F"/>
          </a:solidFill>
          <a:ln/>
        </p:spPr>
        <p:txBody>
          <a:bodyPr/>
          <a:lstStyle/>
          <a:p>
            <a:endParaRPr lang="en-US"/>
          </a:p>
        </p:txBody>
      </p:sp>
      <p:pic>
        <p:nvPicPr>
          <p:cNvPr id="15" name="Image 2" descr="icons/layers_navy.png"/>
          <p:cNvPicPr>
            <a:picLocks noChangeAspect="1"/>
          </p:cNvPicPr>
          <p:nvPr/>
        </p:nvPicPr>
        <p:blipFill>
          <a:blip r:embed="rId5"/>
          <a:stretch>
            <a:fillRect/>
          </a:stretch>
        </p:blipFill>
        <p:spPr>
          <a:xfrm>
            <a:off x="4544568" y="1938528"/>
            <a:ext cx="237744" cy="237744"/>
          </a:xfrm>
          <a:prstGeom prst="rect">
            <a:avLst/>
          </a:prstGeom>
        </p:spPr>
      </p:pic>
      <p:sp>
        <p:nvSpPr>
          <p:cNvPr id="16" name="Text 11"/>
          <p:cNvSpPr/>
          <p:nvPr/>
        </p:nvSpPr>
        <p:spPr>
          <a:xfrm>
            <a:off x="3977640" y="2313432"/>
            <a:ext cx="1371600" cy="731520"/>
          </a:xfrm>
          <a:prstGeom prst="rect">
            <a:avLst/>
          </a:prstGeom>
          <a:noFill/>
          <a:ln/>
        </p:spPr>
        <p:txBody>
          <a:bodyPr wrap="square" rtlCol="0" anchor="t"/>
          <a:lstStyle/>
          <a:p>
            <a:pPr marL="0" indent="0" algn="ctr">
              <a:buNone/>
            </a:pPr>
            <a:r>
              <a:rPr lang="en-US" sz="860" b="1" dirty="0">
                <a:solidFill>
                  <a:srgbClr val="FFFFFF"/>
                </a:solidFill>
                <a:latin typeface="Calibri" pitchFamily="34" charset="0"/>
                <a:ea typeface="Calibri" pitchFamily="34" charset="-122"/>
                <a:cs typeface="Calibri" pitchFamily="34" charset="-120"/>
              </a:rPr>
              <a:t>IBFT</a:t>
            </a:r>
            <a:endParaRPr lang="en-US" sz="860" dirty="0"/>
          </a:p>
        </p:txBody>
      </p:sp>
      <p:sp>
        <p:nvSpPr>
          <p:cNvPr id="17" name="Shape 12"/>
          <p:cNvSpPr/>
          <p:nvPr/>
        </p:nvSpPr>
        <p:spPr>
          <a:xfrm>
            <a:off x="5486400" y="1691640"/>
            <a:ext cx="1463040" cy="1417320"/>
          </a:xfrm>
          <a:prstGeom prst="roundRect">
            <a:avLst>
              <a:gd name="adj" fmla="val 4516"/>
            </a:avLst>
          </a:prstGeom>
          <a:solidFill>
            <a:srgbClr val="1B3F63"/>
          </a:solidFill>
          <a:ln/>
        </p:spPr>
        <p:txBody>
          <a:bodyPr/>
          <a:lstStyle/>
          <a:p>
            <a:endParaRPr lang="en-US"/>
          </a:p>
        </p:txBody>
      </p:sp>
      <p:sp>
        <p:nvSpPr>
          <p:cNvPr id="18" name="Shape 13"/>
          <p:cNvSpPr/>
          <p:nvPr/>
        </p:nvSpPr>
        <p:spPr>
          <a:xfrm>
            <a:off x="5998464" y="1837944"/>
            <a:ext cx="438912" cy="438912"/>
          </a:xfrm>
          <a:prstGeom prst="ellipse">
            <a:avLst/>
          </a:prstGeom>
          <a:solidFill>
            <a:srgbClr val="C9971F"/>
          </a:solidFill>
          <a:ln/>
        </p:spPr>
        <p:txBody>
          <a:bodyPr/>
          <a:lstStyle/>
          <a:p>
            <a:endParaRPr lang="en-US"/>
          </a:p>
        </p:txBody>
      </p:sp>
      <p:pic>
        <p:nvPicPr>
          <p:cNvPr id="19" name="Image 3" descr="icons/clipboard_navy.png"/>
          <p:cNvPicPr>
            <a:picLocks noChangeAspect="1"/>
          </p:cNvPicPr>
          <p:nvPr/>
        </p:nvPicPr>
        <p:blipFill>
          <a:blip r:embed="rId6"/>
          <a:stretch>
            <a:fillRect/>
          </a:stretch>
        </p:blipFill>
        <p:spPr>
          <a:xfrm>
            <a:off x="6099048" y="1938528"/>
            <a:ext cx="237744" cy="237744"/>
          </a:xfrm>
          <a:prstGeom prst="rect">
            <a:avLst/>
          </a:prstGeom>
        </p:spPr>
      </p:pic>
      <p:sp>
        <p:nvSpPr>
          <p:cNvPr id="20" name="Text 14"/>
          <p:cNvSpPr/>
          <p:nvPr/>
        </p:nvSpPr>
        <p:spPr>
          <a:xfrm>
            <a:off x="5532120" y="2313432"/>
            <a:ext cx="1371600" cy="731520"/>
          </a:xfrm>
          <a:prstGeom prst="rect">
            <a:avLst/>
          </a:prstGeom>
          <a:noFill/>
          <a:ln/>
        </p:spPr>
        <p:txBody>
          <a:bodyPr wrap="square" rtlCol="0" anchor="t"/>
          <a:lstStyle/>
          <a:p>
            <a:pPr marL="0" indent="0" algn="ctr">
              <a:buNone/>
            </a:pPr>
            <a:r>
              <a:rPr lang="en-US" sz="860" b="1" dirty="0">
                <a:solidFill>
                  <a:srgbClr val="FFFFFF"/>
                </a:solidFill>
                <a:latin typeface="Calibri" pitchFamily="34" charset="0"/>
                <a:ea typeface="Calibri" pitchFamily="34" charset="-122"/>
                <a:cs typeface="Calibri" pitchFamily="34" charset="-120"/>
              </a:rPr>
              <a:t>PRC</a:t>
            </a:r>
            <a:endParaRPr lang="en-US" sz="860" dirty="0"/>
          </a:p>
        </p:txBody>
      </p:sp>
      <p:sp>
        <p:nvSpPr>
          <p:cNvPr id="21" name="Shape 15"/>
          <p:cNvSpPr/>
          <p:nvPr/>
        </p:nvSpPr>
        <p:spPr>
          <a:xfrm>
            <a:off x="7040880" y="1691640"/>
            <a:ext cx="1463040" cy="1417320"/>
          </a:xfrm>
          <a:prstGeom prst="roundRect">
            <a:avLst>
              <a:gd name="adj" fmla="val 4516"/>
            </a:avLst>
          </a:prstGeom>
          <a:solidFill>
            <a:srgbClr val="1B3F63"/>
          </a:solidFill>
          <a:ln/>
        </p:spPr>
        <p:txBody>
          <a:bodyPr/>
          <a:lstStyle/>
          <a:p>
            <a:endParaRPr lang="en-US"/>
          </a:p>
        </p:txBody>
      </p:sp>
      <p:sp>
        <p:nvSpPr>
          <p:cNvPr id="22" name="Shape 16"/>
          <p:cNvSpPr/>
          <p:nvPr/>
        </p:nvSpPr>
        <p:spPr>
          <a:xfrm>
            <a:off x="7552944" y="1837944"/>
            <a:ext cx="438912" cy="438912"/>
          </a:xfrm>
          <a:prstGeom prst="ellipse">
            <a:avLst/>
          </a:prstGeom>
          <a:solidFill>
            <a:srgbClr val="C9971F"/>
          </a:solidFill>
          <a:ln/>
        </p:spPr>
        <p:txBody>
          <a:bodyPr/>
          <a:lstStyle/>
          <a:p>
            <a:endParaRPr lang="en-US"/>
          </a:p>
        </p:txBody>
      </p:sp>
      <p:pic>
        <p:nvPicPr>
          <p:cNvPr id="23" name="Image 4" descr="icons/dollar_navy.png"/>
          <p:cNvPicPr>
            <a:picLocks noChangeAspect="1"/>
          </p:cNvPicPr>
          <p:nvPr/>
        </p:nvPicPr>
        <p:blipFill>
          <a:blip r:embed="rId7"/>
          <a:stretch>
            <a:fillRect/>
          </a:stretch>
        </p:blipFill>
        <p:spPr>
          <a:xfrm>
            <a:off x="7653528" y="1938528"/>
            <a:ext cx="237744" cy="237744"/>
          </a:xfrm>
          <a:prstGeom prst="rect">
            <a:avLst/>
          </a:prstGeom>
        </p:spPr>
      </p:pic>
      <p:sp>
        <p:nvSpPr>
          <p:cNvPr id="24" name="Text 17"/>
          <p:cNvSpPr/>
          <p:nvPr/>
        </p:nvSpPr>
        <p:spPr>
          <a:xfrm>
            <a:off x="7086600" y="2313432"/>
            <a:ext cx="1371600" cy="731520"/>
          </a:xfrm>
          <a:prstGeom prst="rect">
            <a:avLst/>
          </a:prstGeom>
          <a:noFill/>
          <a:ln/>
        </p:spPr>
        <p:txBody>
          <a:bodyPr wrap="square" rtlCol="0" anchor="t"/>
          <a:lstStyle/>
          <a:p>
            <a:pPr marL="0" indent="0" algn="ctr">
              <a:buNone/>
            </a:pPr>
            <a:r>
              <a:rPr lang="en-US" sz="860" b="1" dirty="0">
                <a:solidFill>
                  <a:srgbClr val="FFFFFF"/>
                </a:solidFill>
                <a:latin typeface="Calibri" pitchFamily="34" charset="0"/>
                <a:ea typeface="Calibri" pitchFamily="34" charset="-122"/>
                <a:cs typeface="Calibri" pitchFamily="34" charset="-120"/>
              </a:rPr>
              <a:t>WHT</a:t>
            </a:r>
            <a:endParaRPr lang="en-US" sz="860" dirty="0"/>
          </a:p>
        </p:txBody>
      </p:sp>
      <p:sp>
        <p:nvSpPr>
          <p:cNvPr id="25" name="Shape 18"/>
          <p:cNvSpPr/>
          <p:nvPr/>
        </p:nvSpPr>
        <p:spPr>
          <a:xfrm>
            <a:off x="8595360" y="1691640"/>
            <a:ext cx="1463040" cy="1417320"/>
          </a:xfrm>
          <a:prstGeom prst="roundRect">
            <a:avLst>
              <a:gd name="adj" fmla="val 4516"/>
            </a:avLst>
          </a:prstGeom>
          <a:solidFill>
            <a:srgbClr val="1B3F63"/>
          </a:solidFill>
          <a:ln/>
        </p:spPr>
        <p:txBody>
          <a:bodyPr/>
          <a:lstStyle/>
          <a:p>
            <a:endParaRPr lang="en-US"/>
          </a:p>
        </p:txBody>
      </p:sp>
      <p:sp>
        <p:nvSpPr>
          <p:cNvPr id="26" name="Shape 19"/>
          <p:cNvSpPr/>
          <p:nvPr/>
        </p:nvSpPr>
        <p:spPr>
          <a:xfrm>
            <a:off x="9107424" y="1837944"/>
            <a:ext cx="438912" cy="438912"/>
          </a:xfrm>
          <a:prstGeom prst="ellipse">
            <a:avLst/>
          </a:prstGeom>
          <a:solidFill>
            <a:srgbClr val="C9971F"/>
          </a:solidFill>
          <a:ln/>
        </p:spPr>
        <p:txBody>
          <a:bodyPr/>
          <a:lstStyle/>
          <a:p>
            <a:endParaRPr lang="en-US"/>
          </a:p>
        </p:txBody>
      </p:sp>
      <p:pic>
        <p:nvPicPr>
          <p:cNvPr id="27" name="Image 5" descr="icons/filetext_navy.png"/>
          <p:cNvPicPr>
            <a:picLocks noChangeAspect="1"/>
          </p:cNvPicPr>
          <p:nvPr/>
        </p:nvPicPr>
        <p:blipFill>
          <a:blip r:embed="rId8"/>
          <a:stretch>
            <a:fillRect/>
          </a:stretch>
        </p:blipFill>
        <p:spPr>
          <a:xfrm>
            <a:off x="9208008" y="1938528"/>
            <a:ext cx="237744" cy="237744"/>
          </a:xfrm>
          <a:prstGeom prst="rect">
            <a:avLst/>
          </a:prstGeom>
        </p:spPr>
      </p:pic>
      <p:sp>
        <p:nvSpPr>
          <p:cNvPr id="28" name="Text 20"/>
          <p:cNvSpPr/>
          <p:nvPr/>
        </p:nvSpPr>
        <p:spPr>
          <a:xfrm>
            <a:off x="8641080" y="2313432"/>
            <a:ext cx="1371600" cy="731520"/>
          </a:xfrm>
          <a:prstGeom prst="rect">
            <a:avLst/>
          </a:prstGeom>
          <a:noFill/>
          <a:ln/>
        </p:spPr>
        <p:txBody>
          <a:bodyPr wrap="square" rtlCol="0" anchor="t"/>
          <a:lstStyle/>
          <a:p>
            <a:pPr marL="0" indent="0" algn="ctr">
              <a:buNone/>
            </a:pPr>
            <a:r>
              <a:rPr lang="en-US" sz="860" b="1" dirty="0">
                <a:solidFill>
                  <a:srgbClr val="FFFFFF"/>
                </a:solidFill>
                <a:latin typeface="Calibri" pitchFamily="34" charset="0"/>
                <a:ea typeface="Calibri" pitchFamily="34" charset="-122"/>
                <a:cs typeface="Calibri" pitchFamily="34" charset="-120"/>
              </a:rPr>
              <a:t>One Biller</a:t>
            </a:r>
            <a:endParaRPr lang="en-US" sz="860" dirty="0"/>
          </a:p>
        </p:txBody>
      </p:sp>
      <p:sp>
        <p:nvSpPr>
          <p:cNvPr id="29" name="Shape 21"/>
          <p:cNvSpPr/>
          <p:nvPr/>
        </p:nvSpPr>
        <p:spPr>
          <a:xfrm>
            <a:off x="10149840" y="1691640"/>
            <a:ext cx="1463040" cy="1417320"/>
          </a:xfrm>
          <a:prstGeom prst="roundRect">
            <a:avLst>
              <a:gd name="adj" fmla="val 4516"/>
            </a:avLst>
          </a:prstGeom>
          <a:solidFill>
            <a:srgbClr val="1B3F63"/>
          </a:solidFill>
          <a:ln/>
        </p:spPr>
        <p:txBody>
          <a:bodyPr/>
          <a:lstStyle/>
          <a:p>
            <a:endParaRPr lang="en-US"/>
          </a:p>
        </p:txBody>
      </p:sp>
      <p:sp>
        <p:nvSpPr>
          <p:cNvPr id="30" name="Shape 22"/>
          <p:cNvSpPr/>
          <p:nvPr/>
        </p:nvSpPr>
        <p:spPr>
          <a:xfrm>
            <a:off x="10661904" y="1837944"/>
            <a:ext cx="438912" cy="438912"/>
          </a:xfrm>
          <a:prstGeom prst="ellipse">
            <a:avLst/>
          </a:prstGeom>
          <a:solidFill>
            <a:srgbClr val="C9971F"/>
          </a:solidFill>
          <a:ln/>
        </p:spPr>
        <p:txBody>
          <a:bodyPr/>
          <a:lstStyle/>
          <a:p>
            <a:endParaRPr lang="en-US"/>
          </a:p>
        </p:txBody>
      </p:sp>
      <p:pic>
        <p:nvPicPr>
          <p:cNvPr id="31" name="Image 6" descr="icons/barchart_navy.png"/>
          <p:cNvPicPr>
            <a:picLocks noChangeAspect="1"/>
          </p:cNvPicPr>
          <p:nvPr/>
        </p:nvPicPr>
        <p:blipFill>
          <a:blip r:embed="rId9"/>
          <a:stretch>
            <a:fillRect/>
          </a:stretch>
        </p:blipFill>
        <p:spPr>
          <a:xfrm>
            <a:off x="10762488" y="1938528"/>
            <a:ext cx="237744" cy="237744"/>
          </a:xfrm>
          <a:prstGeom prst="rect">
            <a:avLst/>
          </a:prstGeom>
        </p:spPr>
      </p:pic>
      <p:sp>
        <p:nvSpPr>
          <p:cNvPr id="32" name="Text 23"/>
          <p:cNvSpPr/>
          <p:nvPr/>
        </p:nvSpPr>
        <p:spPr>
          <a:xfrm>
            <a:off x="10195560" y="2313432"/>
            <a:ext cx="1371600" cy="731520"/>
          </a:xfrm>
          <a:prstGeom prst="rect">
            <a:avLst/>
          </a:prstGeom>
          <a:noFill/>
          <a:ln/>
        </p:spPr>
        <p:txBody>
          <a:bodyPr wrap="square" rtlCol="0" anchor="t"/>
          <a:lstStyle/>
          <a:p>
            <a:pPr marL="0" indent="0" algn="ctr">
              <a:buNone/>
            </a:pPr>
            <a:r>
              <a:rPr lang="en-US" sz="860" b="1" dirty="0">
                <a:solidFill>
                  <a:srgbClr val="FFFFFF"/>
                </a:solidFill>
                <a:latin typeface="Calibri" pitchFamily="34" charset="0"/>
                <a:ea typeface="Calibri" pitchFamily="34" charset="-122"/>
                <a:cs typeface="Calibri" pitchFamily="34" charset="-120"/>
              </a:rPr>
              <a:t>Format 31</a:t>
            </a:r>
            <a:endParaRPr lang="en-US" sz="860" dirty="0"/>
          </a:p>
        </p:txBody>
      </p:sp>
      <p:sp>
        <p:nvSpPr>
          <p:cNvPr id="33" name="Shape 24"/>
          <p:cNvSpPr/>
          <p:nvPr/>
        </p:nvSpPr>
        <p:spPr>
          <a:xfrm>
            <a:off x="822960" y="3255264"/>
            <a:ext cx="1463040" cy="1417320"/>
          </a:xfrm>
          <a:prstGeom prst="roundRect">
            <a:avLst>
              <a:gd name="adj" fmla="val 4516"/>
            </a:avLst>
          </a:prstGeom>
          <a:solidFill>
            <a:srgbClr val="1B3F63"/>
          </a:solidFill>
          <a:ln/>
        </p:spPr>
        <p:txBody>
          <a:bodyPr/>
          <a:lstStyle/>
          <a:p>
            <a:endParaRPr lang="en-US"/>
          </a:p>
        </p:txBody>
      </p:sp>
      <p:sp>
        <p:nvSpPr>
          <p:cNvPr id="34" name="Shape 25"/>
          <p:cNvSpPr/>
          <p:nvPr/>
        </p:nvSpPr>
        <p:spPr>
          <a:xfrm>
            <a:off x="1335024" y="3401568"/>
            <a:ext cx="438912" cy="438912"/>
          </a:xfrm>
          <a:prstGeom prst="ellipse">
            <a:avLst/>
          </a:prstGeom>
          <a:solidFill>
            <a:srgbClr val="C9971F"/>
          </a:solidFill>
          <a:ln/>
        </p:spPr>
        <p:txBody>
          <a:bodyPr/>
          <a:lstStyle/>
          <a:p>
            <a:endParaRPr lang="en-US"/>
          </a:p>
        </p:txBody>
      </p:sp>
      <p:pic>
        <p:nvPicPr>
          <p:cNvPr id="35" name="Image 7" descr="icons/briefcase_navy.png"/>
          <p:cNvPicPr>
            <a:picLocks noChangeAspect="1"/>
          </p:cNvPicPr>
          <p:nvPr/>
        </p:nvPicPr>
        <p:blipFill>
          <a:blip r:embed="rId10"/>
          <a:stretch>
            <a:fillRect/>
          </a:stretch>
        </p:blipFill>
        <p:spPr>
          <a:xfrm>
            <a:off x="1435608" y="3502152"/>
            <a:ext cx="237744" cy="237744"/>
          </a:xfrm>
          <a:prstGeom prst="rect">
            <a:avLst/>
          </a:prstGeom>
        </p:spPr>
      </p:pic>
      <p:sp>
        <p:nvSpPr>
          <p:cNvPr id="36" name="Text 26"/>
          <p:cNvSpPr/>
          <p:nvPr/>
        </p:nvSpPr>
        <p:spPr>
          <a:xfrm>
            <a:off x="868680" y="3877056"/>
            <a:ext cx="1371600" cy="731520"/>
          </a:xfrm>
          <a:prstGeom prst="rect">
            <a:avLst/>
          </a:prstGeom>
          <a:noFill/>
          <a:ln/>
        </p:spPr>
        <p:txBody>
          <a:bodyPr wrap="square" rtlCol="0" anchor="t"/>
          <a:lstStyle/>
          <a:p>
            <a:pPr marL="0" indent="0" algn="ctr">
              <a:buNone/>
            </a:pPr>
            <a:r>
              <a:rPr lang="en-US" sz="860" b="1" dirty="0">
                <a:solidFill>
                  <a:srgbClr val="FFFFFF"/>
                </a:solidFill>
                <a:latin typeface="Calibri" pitchFamily="34" charset="0"/>
                <a:ea typeface="Calibri" pitchFamily="34" charset="-122"/>
                <a:cs typeface="Calibri" pitchFamily="34" charset="-120"/>
              </a:rPr>
              <a:t>CGTSSBT</a:t>
            </a:r>
            <a:endParaRPr lang="en-US" sz="860" dirty="0"/>
          </a:p>
        </p:txBody>
      </p:sp>
      <p:sp>
        <p:nvSpPr>
          <p:cNvPr id="37" name="Shape 27"/>
          <p:cNvSpPr/>
          <p:nvPr/>
        </p:nvSpPr>
        <p:spPr>
          <a:xfrm>
            <a:off x="2377440" y="3255264"/>
            <a:ext cx="1463040" cy="1417320"/>
          </a:xfrm>
          <a:prstGeom prst="roundRect">
            <a:avLst>
              <a:gd name="adj" fmla="val 4516"/>
            </a:avLst>
          </a:prstGeom>
          <a:solidFill>
            <a:srgbClr val="1B3F63"/>
          </a:solidFill>
          <a:ln/>
        </p:spPr>
        <p:txBody>
          <a:bodyPr/>
          <a:lstStyle/>
          <a:p>
            <a:endParaRPr lang="en-US"/>
          </a:p>
        </p:txBody>
      </p:sp>
      <p:sp>
        <p:nvSpPr>
          <p:cNvPr id="38" name="Shape 28"/>
          <p:cNvSpPr/>
          <p:nvPr/>
        </p:nvSpPr>
        <p:spPr>
          <a:xfrm>
            <a:off x="2889504" y="3401568"/>
            <a:ext cx="438912" cy="438912"/>
          </a:xfrm>
          <a:prstGeom prst="ellipse">
            <a:avLst/>
          </a:prstGeom>
          <a:solidFill>
            <a:srgbClr val="C9971F"/>
          </a:solidFill>
          <a:ln/>
        </p:spPr>
        <p:txBody>
          <a:bodyPr/>
          <a:lstStyle/>
          <a:p>
            <a:endParaRPr lang="en-US"/>
          </a:p>
        </p:txBody>
      </p:sp>
      <p:pic>
        <p:nvPicPr>
          <p:cNvPr id="39" name="Image 8" descr="icons/calendar_navy.png"/>
          <p:cNvPicPr>
            <a:picLocks noChangeAspect="1"/>
          </p:cNvPicPr>
          <p:nvPr/>
        </p:nvPicPr>
        <p:blipFill>
          <a:blip r:embed="rId11"/>
          <a:stretch>
            <a:fillRect/>
          </a:stretch>
        </p:blipFill>
        <p:spPr>
          <a:xfrm>
            <a:off x="2990088" y="3502152"/>
            <a:ext cx="237744" cy="237744"/>
          </a:xfrm>
          <a:prstGeom prst="rect">
            <a:avLst/>
          </a:prstGeom>
        </p:spPr>
      </p:pic>
      <p:sp>
        <p:nvSpPr>
          <p:cNvPr id="40" name="Text 29"/>
          <p:cNvSpPr/>
          <p:nvPr/>
        </p:nvSpPr>
        <p:spPr>
          <a:xfrm>
            <a:off x="2423160" y="3877056"/>
            <a:ext cx="1371600" cy="731520"/>
          </a:xfrm>
          <a:prstGeom prst="rect">
            <a:avLst/>
          </a:prstGeom>
          <a:noFill/>
          <a:ln/>
        </p:spPr>
        <p:txBody>
          <a:bodyPr wrap="square" rtlCol="0" anchor="t"/>
          <a:lstStyle/>
          <a:p>
            <a:pPr marL="0" indent="0" algn="ctr">
              <a:buNone/>
            </a:pPr>
            <a:r>
              <a:rPr lang="en-US" sz="860" b="1" dirty="0">
                <a:solidFill>
                  <a:srgbClr val="FFFFFF"/>
                </a:solidFill>
                <a:latin typeface="Calibri" pitchFamily="34" charset="0"/>
                <a:ea typeface="Calibri" pitchFamily="34" charset="-122"/>
                <a:cs typeface="Calibri" pitchFamily="34" charset="-120"/>
              </a:rPr>
              <a:t>DPC</a:t>
            </a:r>
            <a:endParaRPr lang="en-US" sz="860" dirty="0"/>
          </a:p>
        </p:txBody>
      </p:sp>
      <p:sp>
        <p:nvSpPr>
          <p:cNvPr id="41" name="Shape 30"/>
          <p:cNvSpPr/>
          <p:nvPr/>
        </p:nvSpPr>
        <p:spPr>
          <a:xfrm>
            <a:off x="3931920" y="3255264"/>
            <a:ext cx="1463040" cy="1417320"/>
          </a:xfrm>
          <a:prstGeom prst="roundRect">
            <a:avLst>
              <a:gd name="adj" fmla="val 4516"/>
            </a:avLst>
          </a:prstGeom>
          <a:solidFill>
            <a:srgbClr val="1B3F63"/>
          </a:solidFill>
          <a:ln/>
        </p:spPr>
        <p:txBody>
          <a:bodyPr/>
          <a:lstStyle/>
          <a:p>
            <a:endParaRPr lang="en-US"/>
          </a:p>
        </p:txBody>
      </p:sp>
      <p:sp>
        <p:nvSpPr>
          <p:cNvPr id="42" name="Shape 31"/>
          <p:cNvSpPr/>
          <p:nvPr/>
        </p:nvSpPr>
        <p:spPr>
          <a:xfrm>
            <a:off x="4443984" y="3401568"/>
            <a:ext cx="438912" cy="438912"/>
          </a:xfrm>
          <a:prstGeom prst="ellipse">
            <a:avLst/>
          </a:prstGeom>
          <a:solidFill>
            <a:srgbClr val="C9971F"/>
          </a:solidFill>
          <a:ln/>
        </p:spPr>
        <p:txBody>
          <a:bodyPr/>
          <a:lstStyle/>
          <a:p>
            <a:endParaRPr lang="en-US"/>
          </a:p>
        </p:txBody>
      </p:sp>
      <p:pic>
        <p:nvPicPr>
          <p:cNvPr id="43" name="Image 9" descr="icons/grid_navy.png"/>
          <p:cNvPicPr>
            <a:picLocks noChangeAspect="1"/>
          </p:cNvPicPr>
          <p:nvPr/>
        </p:nvPicPr>
        <p:blipFill>
          <a:blip r:embed="rId12"/>
          <a:stretch>
            <a:fillRect/>
          </a:stretch>
        </p:blipFill>
        <p:spPr>
          <a:xfrm>
            <a:off x="4544568" y="3502152"/>
            <a:ext cx="237744" cy="237744"/>
          </a:xfrm>
          <a:prstGeom prst="rect">
            <a:avLst/>
          </a:prstGeom>
        </p:spPr>
      </p:pic>
      <p:sp>
        <p:nvSpPr>
          <p:cNvPr id="44" name="Text 32"/>
          <p:cNvSpPr/>
          <p:nvPr/>
        </p:nvSpPr>
        <p:spPr>
          <a:xfrm>
            <a:off x="3977640" y="3877056"/>
            <a:ext cx="1371600" cy="731520"/>
          </a:xfrm>
          <a:prstGeom prst="rect">
            <a:avLst/>
          </a:prstGeom>
          <a:noFill/>
          <a:ln/>
        </p:spPr>
        <p:txBody>
          <a:bodyPr wrap="square" rtlCol="0" anchor="t"/>
          <a:lstStyle/>
          <a:p>
            <a:pPr marL="0" indent="0" algn="ctr">
              <a:buNone/>
            </a:pPr>
            <a:r>
              <a:rPr lang="en-US" sz="860" b="1" dirty="0">
                <a:solidFill>
                  <a:srgbClr val="FFFFFF"/>
                </a:solidFill>
                <a:latin typeface="Calibri" pitchFamily="34" charset="0"/>
                <a:ea typeface="Calibri" pitchFamily="34" charset="-122"/>
                <a:cs typeface="Calibri" pitchFamily="34" charset="-120"/>
              </a:rPr>
              <a:t>IBC</a:t>
            </a:r>
            <a:endParaRPr lang="en-US" sz="860" dirty="0"/>
          </a:p>
        </p:txBody>
      </p:sp>
      <p:sp>
        <p:nvSpPr>
          <p:cNvPr id="45" name="Shape 33"/>
          <p:cNvSpPr/>
          <p:nvPr/>
        </p:nvSpPr>
        <p:spPr>
          <a:xfrm>
            <a:off x="5486400" y="3255264"/>
            <a:ext cx="1463040" cy="1417320"/>
          </a:xfrm>
          <a:prstGeom prst="roundRect">
            <a:avLst>
              <a:gd name="adj" fmla="val 4516"/>
            </a:avLst>
          </a:prstGeom>
          <a:solidFill>
            <a:srgbClr val="1B3F63"/>
          </a:solidFill>
          <a:ln/>
        </p:spPr>
        <p:txBody>
          <a:bodyPr/>
          <a:lstStyle/>
          <a:p>
            <a:endParaRPr lang="en-US"/>
          </a:p>
        </p:txBody>
      </p:sp>
      <p:sp>
        <p:nvSpPr>
          <p:cNvPr id="46" name="Shape 34"/>
          <p:cNvSpPr/>
          <p:nvPr/>
        </p:nvSpPr>
        <p:spPr>
          <a:xfrm>
            <a:off x="5998464" y="3401568"/>
            <a:ext cx="438912" cy="438912"/>
          </a:xfrm>
          <a:prstGeom prst="ellipse">
            <a:avLst/>
          </a:prstGeom>
          <a:solidFill>
            <a:srgbClr val="C9971F"/>
          </a:solidFill>
          <a:ln/>
        </p:spPr>
        <p:txBody>
          <a:bodyPr/>
          <a:lstStyle/>
          <a:p>
            <a:endParaRPr lang="en-US"/>
          </a:p>
        </p:txBody>
      </p:sp>
      <p:pic>
        <p:nvPicPr>
          <p:cNvPr id="47" name="Image 10" descr="icons/piechart_navy.png"/>
          <p:cNvPicPr>
            <a:picLocks noChangeAspect="1"/>
          </p:cNvPicPr>
          <p:nvPr/>
        </p:nvPicPr>
        <p:blipFill>
          <a:blip r:embed="rId13"/>
          <a:stretch>
            <a:fillRect/>
          </a:stretch>
        </p:blipFill>
        <p:spPr>
          <a:xfrm>
            <a:off x="6099048" y="3502152"/>
            <a:ext cx="237744" cy="237744"/>
          </a:xfrm>
          <a:prstGeom prst="rect">
            <a:avLst/>
          </a:prstGeom>
        </p:spPr>
      </p:pic>
      <p:sp>
        <p:nvSpPr>
          <p:cNvPr id="48" name="Text 35"/>
          <p:cNvSpPr/>
          <p:nvPr/>
        </p:nvSpPr>
        <p:spPr>
          <a:xfrm>
            <a:off x="5532120" y="3877056"/>
            <a:ext cx="1371600" cy="731520"/>
          </a:xfrm>
          <a:prstGeom prst="rect">
            <a:avLst/>
          </a:prstGeom>
          <a:noFill/>
          <a:ln/>
        </p:spPr>
        <p:txBody>
          <a:bodyPr wrap="square" rtlCol="0" anchor="t"/>
          <a:lstStyle/>
          <a:p>
            <a:pPr marL="0" indent="0" algn="ctr">
              <a:buNone/>
            </a:pPr>
            <a:r>
              <a:rPr lang="en-US" sz="860" b="1" dirty="0">
                <a:solidFill>
                  <a:srgbClr val="FFFFFF"/>
                </a:solidFill>
                <a:latin typeface="Calibri" pitchFamily="34" charset="0"/>
                <a:ea typeface="Calibri" pitchFamily="34" charset="-122"/>
                <a:cs typeface="Calibri" pitchFamily="34" charset="-120"/>
              </a:rPr>
              <a:t>CGT SCORE</a:t>
            </a:r>
            <a:endParaRPr lang="en-US" sz="860" dirty="0"/>
          </a:p>
        </p:txBody>
      </p:sp>
      <p:sp>
        <p:nvSpPr>
          <p:cNvPr id="49" name="Shape 36"/>
          <p:cNvSpPr/>
          <p:nvPr/>
        </p:nvSpPr>
        <p:spPr>
          <a:xfrm>
            <a:off x="7040880" y="3255264"/>
            <a:ext cx="1463040" cy="1417320"/>
          </a:xfrm>
          <a:prstGeom prst="roundRect">
            <a:avLst>
              <a:gd name="adj" fmla="val 4516"/>
            </a:avLst>
          </a:prstGeom>
          <a:solidFill>
            <a:srgbClr val="1B3F63"/>
          </a:solidFill>
          <a:ln/>
        </p:spPr>
        <p:txBody>
          <a:bodyPr/>
          <a:lstStyle/>
          <a:p>
            <a:endParaRPr lang="en-US"/>
          </a:p>
        </p:txBody>
      </p:sp>
      <p:sp>
        <p:nvSpPr>
          <p:cNvPr id="50" name="Shape 37"/>
          <p:cNvSpPr/>
          <p:nvPr/>
        </p:nvSpPr>
        <p:spPr>
          <a:xfrm>
            <a:off x="7552944" y="3401568"/>
            <a:ext cx="438912" cy="438912"/>
          </a:xfrm>
          <a:prstGeom prst="ellipse">
            <a:avLst/>
          </a:prstGeom>
          <a:solidFill>
            <a:srgbClr val="C9971F"/>
          </a:solidFill>
          <a:ln/>
        </p:spPr>
        <p:txBody>
          <a:bodyPr/>
          <a:lstStyle/>
          <a:p>
            <a:endParaRPr lang="en-US"/>
          </a:p>
        </p:txBody>
      </p:sp>
      <p:pic>
        <p:nvPicPr>
          <p:cNvPr id="51" name="Image 11" descr="icons/monitor_navy.png"/>
          <p:cNvPicPr>
            <a:picLocks noChangeAspect="1"/>
          </p:cNvPicPr>
          <p:nvPr/>
        </p:nvPicPr>
        <p:blipFill>
          <a:blip r:embed="rId14"/>
          <a:stretch>
            <a:fillRect/>
          </a:stretch>
        </p:blipFill>
        <p:spPr>
          <a:xfrm>
            <a:off x="7653528" y="3502152"/>
            <a:ext cx="237744" cy="237744"/>
          </a:xfrm>
          <a:prstGeom prst="rect">
            <a:avLst/>
          </a:prstGeom>
        </p:spPr>
      </p:pic>
      <p:sp>
        <p:nvSpPr>
          <p:cNvPr id="52" name="Text 38"/>
          <p:cNvSpPr/>
          <p:nvPr/>
        </p:nvSpPr>
        <p:spPr>
          <a:xfrm>
            <a:off x="7086600" y="3877056"/>
            <a:ext cx="1371600" cy="731520"/>
          </a:xfrm>
          <a:prstGeom prst="rect">
            <a:avLst/>
          </a:prstGeom>
          <a:noFill/>
          <a:ln/>
        </p:spPr>
        <p:txBody>
          <a:bodyPr wrap="square" rtlCol="0" anchor="t"/>
          <a:lstStyle/>
          <a:p>
            <a:pPr marL="0" indent="0" algn="ctr">
              <a:buNone/>
            </a:pPr>
            <a:r>
              <a:rPr lang="en-US" sz="860" b="1" dirty="0">
                <a:solidFill>
                  <a:srgbClr val="FFFFFF"/>
                </a:solidFill>
                <a:latin typeface="Calibri" pitchFamily="34" charset="0"/>
                <a:ea typeface="Calibri" pitchFamily="34" charset="-122"/>
                <a:cs typeface="Calibri" pitchFamily="34" charset="-120"/>
              </a:rPr>
              <a:t>RCC</a:t>
            </a:r>
            <a:endParaRPr lang="en-US" sz="860" dirty="0"/>
          </a:p>
        </p:txBody>
      </p:sp>
      <p:sp>
        <p:nvSpPr>
          <p:cNvPr id="53" name="Shape 39"/>
          <p:cNvSpPr/>
          <p:nvPr/>
        </p:nvSpPr>
        <p:spPr>
          <a:xfrm>
            <a:off x="8595360" y="3255264"/>
            <a:ext cx="1463040" cy="1417320"/>
          </a:xfrm>
          <a:prstGeom prst="roundRect">
            <a:avLst>
              <a:gd name="adj" fmla="val 4516"/>
            </a:avLst>
          </a:prstGeom>
          <a:solidFill>
            <a:srgbClr val="1B3F63"/>
          </a:solidFill>
          <a:ln/>
        </p:spPr>
        <p:txBody>
          <a:bodyPr/>
          <a:lstStyle/>
          <a:p>
            <a:endParaRPr lang="en-US"/>
          </a:p>
        </p:txBody>
      </p:sp>
      <p:sp>
        <p:nvSpPr>
          <p:cNvPr id="54" name="Shape 40"/>
          <p:cNvSpPr/>
          <p:nvPr/>
        </p:nvSpPr>
        <p:spPr>
          <a:xfrm>
            <a:off x="9107424" y="3401568"/>
            <a:ext cx="438912" cy="438912"/>
          </a:xfrm>
          <a:prstGeom prst="ellipse">
            <a:avLst/>
          </a:prstGeom>
          <a:solidFill>
            <a:srgbClr val="C9971F"/>
          </a:solidFill>
          <a:ln/>
        </p:spPr>
        <p:txBody>
          <a:bodyPr/>
          <a:lstStyle/>
          <a:p>
            <a:endParaRPr lang="en-US"/>
          </a:p>
        </p:txBody>
      </p:sp>
      <p:pic>
        <p:nvPicPr>
          <p:cNvPr id="55" name="Image 12" descr="icons/search_navy.png"/>
          <p:cNvPicPr>
            <a:picLocks noChangeAspect="1"/>
          </p:cNvPicPr>
          <p:nvPr/>
        </p:nvPicPr>
        <p:blipFill>
          <a:blip r:embed="rId15"/>
          <a:stretch>
            <a:fillRect/>
          </a:stretch>
        </p:blipFill>
        <p:spPr>
          <a:xfrm>
            <a:off x="9208008" y="3502152"/>
            <a:ext cx="237744" cy="237744"/>
          </a:xfrm>
          <a:prstGeom prst="rect">
            <a:avLst/>
          </a:prstGeom>
        </p:spPr>
      </p:pic>
      <p:sp>
        <p:nvSpPr>
          <p:cNvPr id="56" name="Text 41"/>
          <p:cNvSpPr/>
          <p:nvPr/>
        </p:nvSpPr>
        <p:spPr>
          <a:xfrm>
            <a:off x="8641080" y="3877056"/>
            <a:ext cx="1371600" cy="731520"/>
          </a:xfrm>
          <a:prstGeom prst="rect">
            <a:avLst/>
          </a:prstGeom>
          <a:noFill/>
          <a:ln/>
        </p:spPr>
        <p:txBody>
          <a:bodyPr wrap="square" rtlCol="0" anchor="t"/>
          <a:lstStyle/>
          <a:p>
            <a:pPr marL="0" indent="0" algn="ctr">
              <a:buNone/>
            </a:pPr>
            <a:r>
              <a:rPr lang="en-US" sz="860" b="1" dirty="0">
                <a:solidFill>
                  <a:srgbClr val="FFFFFF"/>
                </a:solidFill>
                <a:latin typeface="Calibri" pitchFamily="34" charset="0"/>
                <a:ea typeface="Calibri" pitchFamily="34" charset="-122"/>
                <a:cs typeface="Calibri" pitchFamily="34" charset="-120"/>
              </a:rPr>
              <a:t>LEA Search</a:t>
            </a:r>
            <a:endParaRPr lang="en-US" sz="860" dirty="0"/>
          </a:p>
        </p:txBody>
      </p:sp>
      <p:sp>
        <p:nvSpPr>
          <p:cNvPr id="57" name="Shape 42"/>
          <p:cNvSpPr/>
          <p:nvPr/>
        </p:nvSpPr>
        <p:spPr>
          <a:xfrm>
            <a:off x="10149840" y="3255264"/>
            <a:ext cx="1463040" cy="1417320"/>
          </a:xfrm>
          <a:prstGeom prst="roundRect">
            <a:avLst>
              <a:gd name="adj" fmla="val 4516"/>
            </a:avLst>
          </a:prstGeom>
          <a:solidFill>
            <a:srgbClr val="1B3F63"/>
          </a:solidFill>
          <a:ln/>
        </p:spPr>
        <p:txBody>
          <a:bodyPr/>
          <a:lstStyle/>
          <a:p>
            <a:endParaRPr lang="en-US"/>
          </a:p>
        </p:txBody>
      </p:sp>
      <p:sp>
        <p:nvSpPr>
          <p:cNvPr id="58" name="Shape 43"/>
          <p:cNvSpPr/>
          <p:nvPr/>
        </p:nvSpPr>
        <p:spPr>
          <a:xfrm>
            <a:off x="10661904" y="3401568"/>
            <a:ext cx="438912" cy="438912"/>
          </a:xfrm>
          <a:prstGeom prst="ellipse">
            <a:avLst/>
          </a:prstGeom>
          <a:solidFill>
            <a:srgbClr val="C9971F"/>
          </a:solidFill>
          <a:ln/>
        </p:spPr>
        <p:txBody>
          <a:bodyPr/>
          <a:lstStyle/>
          <a:p>
            <a:endParaRPr lang="en-US"/>
          </a:p>
        </p:txBody>
      </p:sp>
      <p:pic>
        <p:nvPicPr>
          <p:cNvPr id="59" name="Image 13" descr="icons/sliders_navy.png"/>
          <p:cNvPicPr>
            <a:picLocks noChangeAspect="1"/>
          </p:cNvPicPr>
          <p:nvPr/>
        </p:nvPicPr>
        <p:blipFill>
          <a:blip r:embed="rId9"/>
          <a:stretch>
            <a:fillRect/>
          </a:stretch>
        </p:blipFill>
        <p:spPr>
          <a:xfrm>
            <a:off x="10762488" y="3502152"/>
            <a:ext cx="237744" cy="237744"/>
          </a:xfrm>
          <a:prstGeom prst="rect">
            <a:avLst/>
          </a:prstGeom>
        </p:spPr>
      </p:pic>
      <p:sp>
        <p:nvSpPr>
          <p:cNvPr id="60" name="Text 44"/>
          <p:cNvSpPr/>
          <p:nvPr/>
        </p:nvSpPr>
        <p:spPr>
          <a:xfrm>
            <a:off x="10195560" y="3877056"/>
            <a:ext cx="1371600" cy="731520"/>
          </a:xfrm>
          <a:prstGeom prst="rect">
            <a:avLst/>
          </a:prstGeom>
          <a:noFill/>
          <a:ln/>
        </p:spPr>
        <p:txBody>
          <a:bodyPr wrap="square" rtlCol="0" anchor="t"/>
          <a:lstStyle/>
          <a:p>
            <a:pPr marL="0" indent="0" algn="ctr">
              <a:buNone/>
            </a:pPr>
            <a:r>
              <a:rPr lang="en-US" sz="860" b="1" dirty="0">
                <a:solidFill>
                  <a:srgbClr val="FFFFFF"/>
                </a:solidFill>
                <a:latin typeface="Calibri" pitchFamily="34" charset="0"/>
                <a:ea typeface="Calibri" pitchFamily="34" charset="-122"/>
                <a:cs typeface="Calibri" pitchFamily="34" charset="-120"/>
              </a:rPr>
              <a:t>iCore Setup</a:t>
            </a:r>
            <a:endParaRPr lang="en-US" sz="860" dirty="0"/>
          </a:p>
        </p:txBody>
      </p:sp>
      <p:sp>
        <p:nvSpPr>
          <p:cNvPr id="61" name="Text 45"/>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C9D6E8"/>
                </a:solidFill>
                <a:latin typeface="Calibri" pitchFamily="34" charset="0"/>
                <a:ea typeface="Calibri" pitchFamily="34" charset="-122"/>
                <a:cs typeface="Calibri" pitchFamily="34" charset="-120"/>
              </a:rPr>
              <a:t>ICORE</a:t>
            </a:r>
            <a:endParaRPr lang="en-US" sz="800" dirty="0"/>
          </a:p>
        </p:txBody>
      </p:sp>
      <p:sp>
        <p:nvSpPr>
          <p:cNvPr id="62" name="Text 46"/>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C9D6E8"/>
                </a:solidFill>
                <a:latin typeface="Calibri" pitchFamily="34" charset="0"/>
                <a:ea typeface="Calibri" pitchFamily="34" charset="-122"/>
                <a:cs typeface="Calibri" pitchFamily="34" charset="-120"/>
              </a:rPr>
              <a:t>6</a:t>
            </a:r>
            <a:endParaRPr lang="en-US" sz="8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IBC</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2200" b="1" dirty="0">
                <a:solidFill>
                  <a:srgbClr val="0F2A44"/>
                </a:solidFill>
                <a:latin typeface="Cambria" pitchFamily="34" charset="0"/>
                <a:ea typeface="Cambria" pitchFamily="34" charset="-122"/>
                <a:cs typeface="Cambria" pitchFamily="34" charset="-120"/>
              </a:rPr>
              <a:t>Clearing Auto Format 32 file</a:t>
            </a:r>
            <a:endParaRPr lang="en-US" sz="22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47.pn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60</a:t>
            </a:r>
            <a:endParaRPr lang="en-US" sz="8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IBC</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2200" b="1" dirty="0">
                <a:solidFill>
                  <a:srgbClr val="0F2A44"/>
                </a:solidFill>
                <a:latin typeface="Cambria" pitchFamily="34" charset="0"/>
                <a:ea typeface="Cambria" pitchFamily="34" charset="-122"/>
                <a:cs typeface="Cambria" pitchFamily="34" charset="-120"/>
              </a:rPr>
              <a:t>Clearing Auto Report</a:t>
            </a:r>
            <a:endParaRPr lang="en-US" sz="22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48.pn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61</a:t>
            </a:r>
            <a:endParaRPr lang="en-US" sz="8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0F2A44"/>
        </a:solidFill>
        <a:effectLst/>
      </p:bgPr>
    </p:bg>
    <p:spTree>
      <p:nvGrpSpPr>
        <p:cNvPr id="1" name=""/>
        <p:cNvGrpSpPr/>
        <p:nvPr/>
      </p:nvGrpSpPr>
      <p:grpSpPr>
        <a:xfrm>
          <a:off x="0" y="0"/>
          <a:ext cx="0" cy="0"/>
          <a:chOff x="0" y="0"/>
          <a:chExt cx="0" cy="0"/>
        </a:xfrm>
      </p:grpSpPr>
      <p:sp>
        <p:nvSpPr>
          <p:cNvPr id="2" name="Shape 0"/>
          <p:cNvSpPr/>
          <p:nvPr/>
        </p:nvSpPr>
        <p:spPr>
          <a:xfrm>
            <a:off x="9326880" y="-2377440"/>
            <a:ext cx="5943600" cy="5943600"/>
          </a:xfrm>
          <a:prstGeom prst="ellipse">
            <a:avLst/>
          </a:prstGeom>
          <a:solidFill>
            <a:srgbClr val="1B3F63"/>
          </a:solidFill>
          <a:ln/>
        </p:spPr>
        <p:txBody>
          <a:bodyPr/>
          <a:lstStyle/>
          <a:p>
            <a:endParaRPr lang="en-US"/>
          </a:p>
        </p:txBody>
      </p:sp>
      <p:sp>
        <p:nvSpPr>
          <p:cNvPr id="3" name="Text 1"/>
          <p:cNvSpPr/>
          <p:nvPr/>
        </p:nvSpPr>
        <p:spPr>
          <a:xfrm>
            <a:off x="640080" y="1463040"/>
            <a:ext cx="4572000" cy="2011680"/>
          </a:xfrm>
          <a:prstGeom prst="rect">
            <a:avLst/>
          </a:prstGeom>
          <a:noFill/>
          <a:ln/>
        </p:spPr>
        <p:txBody>
          <a:bodyPr wrap="square" rtlCol="0" anchor="ctr"/>
          <a:lstStyle/>
          <a:p>
            <a:pPr marL="0" indent="0">
              <a:buNone/>
            </a:pPr>
            <a:r>
              <a:rPr lang="en-US" sz="13000" b="1" dirty="0">
                <a:solidFill>
                  <a:srgbClr val="1B3F63"/>
                </a:solidFill>
                <a:latin typeface="Cambria" pitchFamily="34" charset="0"/>
                <a:ea typeface="Cambria" pitchFamily="34" charset="-122"/>
                <a:cs typeface="Cambria" pitchFamily="34" charset="-120"/>
              </a:rPr>
              <a:t>11</a:t>
            </a:r>
            <a:endParaRPr lang="en-US" sz="13000" dirty="0"/>
          </a:p>
        </p:txBody>
      </p:sp>
      <p:sp>
        <p:nvSpPr>
          <p:cNvPr id="4" name="Shape 2"/>
          <p:cNvSpPr/>
          <p:nvPr/>
        </p:nvSpPr>
        <p:spPr>
          <a:xfrm>
            <a:off x="868680" y="3246120"/>
            <a:ext cx="1005840" cy="1005840"/>
          </a:xfrm>
          <a:prstGeom prst="ellipse">
            <a:avLst/>
          </a:prstGeom>
          <a:solidFill>
            <a:srgbClr val="C9971F"/>
          </a:solidFill>
          <a:ln/>
        </p:spPr>
        <p:txBody>
          <a:bodyPr/>
          <a:lstStyle/>
          <a:p>
            <a:endParaRPr lang="en-US"/>
          </a:p>
        </p:txBody>
      </p:sp>
      <p:pic>
        <p:nvPicPr>
          <p:cNvPr id="5" name="Image 0" descr="icons/piechart_navy.png"/>
          <p:cNvPicPr>
            <a:picLocks noChangeAspect="1"/>
          </p:cNvPicPr>
          <p:nvPr/>
        </p:nvPicPr>
        <p:blipFill>
          <a:blip r:embed="rId3"/>
          <a:stretch>
            <a:fillRect/>
          </a:stretch>
        </p:blipFill>
        <p:spPr>
          <a:xfrm>
            <a:off x="1115568" y="3493008"/>
            <a:ext cx="512064" cy="512064"/>
          </a:xfrm>
          <a:prstGeom prst="rect">
            <a:avLst/>
          </a:prstGeom>
        </p:spPr>
      </p:pic>
      <p:sp>
        <p:nvSpPr>
          <p:cNvPr id="6" name="Text 3"/>
          <p:cNvSpPr/>
          <p:nvPr/>
        </p:nvSpPr>
        <p:spPr>
          <a:xfrm>
            <a:off x="2148840" y="3200400"/>
            <a:ext cx="8869680" cy="822960"/>
          </a:xfrm>
          <a:prstGeom prst="rect">
            <a:avLst/>
          </a:prstGeom>
          <a:noFill/>
          <a:ln/>
        </p:spPr>
        <p:txBody>
          <a:bodyPr wrap="square" rtlCol="0" anchor="ctr"/>
          <a:lstStyle/>
          <a:p>
            <a:pPr marL="0" indent="0">
              <a:buNone/>
            </a:pPr>
            <a:r>
              <a:rPr lang="en-US" sz="3200" b="1" dirty="0">
                <a:solidFill>
                  <a:srgbClr val="FFFFFF"/>
                </a:solidFill>
                <a:latin typeface="Cambria" pitchFamily="34" charset="0"/>
                <a:ea typeface="Cambria" pitchFamily="34" charset="-122"/>
                <a:cs typeface="Cambria" pitchFamily="34" charset="-120"/>
              </a:rPr>
              <a:t>CGT SCORE</a:t>
            </a:r>
            <a:endParaRPr lang="en-US" sz="3200" dirty="0"/>
          </a:p>
        </p:txBody>
      </p:sp>
      <p:sp>
        <p:nvSpPr>
          <p:cNvPr id="7" name="Text 4"/>
          <p:cNvSpPr/>
          <p:nvPr/>
        </p:nvSpPr>
        <p:spPr>
          <a:xfrm>
            <a:off x="2167128" y="3913632"/>
            <a:ext cx="8595360" cy="548640"/>
          </a:xfrm>
          <a:prstGeom prst="rect">
            <a:avLst/>
          </a:prstGeom>
          <a:noFill/>
          <a:ln/>
        </p:spPr>
        <p:txBody>
          <a:bodyPr wrap="square" rtlCol="0" anchor="ctr"/>
          <a:lstStyle/>
          <a:p>
            <a:pPr marL="0" indent="0">
              <a:buNone/>
            </a:pPr>
            <a:r>
              <a:rPr lang="en-US" sz="1350" i="1" dirty="0">
                <a:solidFill>
                  <a:srgbClr val="C9D6E8"/>
                </a:solidFill>
                <a:latin typeface="Calibri" pitchFamily="34" charset="0"/>
                <a:ea typeface="Calibri" pitchFamily="34" charset="-122"/>
                <a:cs typeface="Calibri" pitchFamily="34" charset="-120"/>
              </a:rPr>
              <a:t>Capital gains tax reporting system</a:t>
            </a:r>
            <a:endParaRPr lang="en-US" sz="1350" dirty="0"/>
          </a:p>
        </p:txBody>
      </p:sp>
      <p:sp>
        <p:nvSpPr>
          <p:cNvPr id="8" name="Text 5"/>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C9D6E8"/>
                </a:solidFill>
                <a:latin typeface="Calibri" pitchFamily="34" charset="0"/>
                <a:ea typeface="Calibri" pitchFamily="34" charset="-122"/>
                <a:cs typeface="Calibri" pitchFamily="34" charset="-120"/>
              </a:rPr>
              <a:t>ICORE</a:t>
            </a:r>
            <a:endParaRPr lang="en-US" sz="800" dirty="0"/>
          </a:p>
        </p:txBody>
      </p:sp>
      <p:sp>
        <p:nvSpPr>
          <p:cNvPr id="9" name="Text 6"/>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C9D6E8"/>
                </a:solidFill>
                <a:latin typeface="Calibri" pitchFamily="34" charset="0"/>
                <a:ea typeface="Calibri" pitchFamily="34" charset="-122"/>
                <a:cs typeface="Calibri" pitchFamily="34" charset="-120"/>
              </a:rPr>
              <a:t>62</a:t>
            </a:r>
            <a:endParaRPr lang="en-US" sz="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CGT SCORE</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2200" b="1" dirty="0">
                <a:solidFill>
                  <a:srgbClr val="0F2A44"/>
                </a:solidFill>
                <a:latin typeface="Cambria" pitchFamily="34" charset="0"/>
                <a:ea typeface="Cambria" pitchFamily="34" charset="-122"/>
                <a:cs typeface="Cambria" pitchFamily="34" charset="-120"/>
              </a:rPr>
              <a:t>Capital Gain Tax Reporting System form</a:t>
            </a:r>
            <a:endParaRPr lang="en-US" sz="22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49.pn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63</a:t>
            </a:r>
            <a:endParaRPr lang="en-US" sz="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0F2A44"/>
        </a:solidFill>
        <a:effectLst/>
      </p:bgPr>
    </p:bg>
    <p:spTree>
      <p:nvGrpSpPr>
        <p:cNvPr id="1" name=""/>
        <p:cNvGrpSpPr/>
        <p:nvPr/>
      </p:nvGrpSpPr>
      <p:grpSpPr>
        <a:xfrm>
          <a:off x="0" y="0"/>
          <a:ext cx="0" cy="0"/>
          <a:chOff x="0" y="0"/>
          <a:chExt cx="0" cy="0"/>
        </a:xfrm>
      </p:grpSpPr>
      <p:sp>
        <p:nvSpPr>
          <p:cNvPr id="2" name="Shape 0"/>
          <p:cNvSpPr/>
          <p:nvPr/>
        </p:nvSpPr>
        <p:spPr>
          <a:xfrm>
            <a:off x="9326880" y="-2377440"/>
            <a:ext cx="5943600" cy="5943600"/>
          </a:xfrm>
          <a:prstGeom prst="ellipse">
            <a:avLst/>
          </a:prstGeom>
          <a:solidFill>
            <a:srgbClr val="1B3F63"/>
          </a:solidFill>
          <a:ln/>
        </p:spPr>
        <p:txBody>
          <a:bodyPr/>
          <a:lstStyle/>
          <a:p>
            <a:endParaRPr lang="en-US"/>
          </a:p>
        </p:txBody>
      </p:sp>
      <p:sp>
        <p:nvSpPr>
          <p:cNvPr id="3" name="Text 1"/>
          <p:cNvSpPr/>
          <p:nvPr/>
        </p:nvSpPr>
        <p:spPr>
          <a:xfrm>
            <a:off x="640080" y="1463040"/>
            <a:ext cx="4572000" cy="2011680"/>
          </a:xfrm>
          <a:prstGeom prst="rect">
            <a:avLst/>
          </a:prstGeom>
          <a:noFill/>
          <a:ln/>
        </p:spPr>
        <p:txBody>
          <a:bodyPr wrap="square" rtlCol="0" anchor="ctr"/>
          <a:lstStyle/>
          <a:p>
            <a:pPr marL="0" indent="0">
              <a:buNone/>
            </a:pPr>
            <a:r>
              <a:rPr lang="en-US" sz="13000" b="1" dirty="0">
                <a:solidFill>
                  <a:srgbClr val="1B3F63"/>
                </a:solidFill>
                <a:latin typeface="Cambria" pitchFamily="34" charset="0"/>
                <a:ea typeface="Cambria" pitchFamily="34" charset="-122"/>
                <a:cs typeface="Cambria" pitchFamily="34" charset="-120"/>
              </a:rPr>
              <a:t>12</a:t>
            </a:r>
            <a:endParaRPr lang="en-US" sz="13000" dirty="0"/>
          </a:p>
        </p:txBody>
      </p:sp>
      <p:sp>
        <p:nvSpPr>
          <p:cNvPr id="4" name="Shape 2"/>
          <p:cNvSpPr/>
          <p:nvPr/>
        </p:nvSpPr>
        <p:spPr>
          <a:xfrm>
            <a:off x="868680" y="3246120"/>
            <a:ext cx="1005840" cy="1005840"/>
          </a:xfrm>
          <a:prstGeom prst="ellipse">
            <a:avLst/>
          </a:prstGeom>
          <a:solidFill>
            <a:srgbClr val="C9971F"/>
          </a:solidFill>
          <a:ln/>
        </p:spPr>
        <p:txBody>
          <a:bodyPr/>
          <a:lstStyle/>
          <a:p>
            <a:endParaRPr lang="en-US"/>
          </a:p>
        </p:txBody>
      </p:sp>
      <p:pic>
        <p:nvPicPr>
          <p:cNvPr id="5" name="Image 0" descr="icons/monitor_navy.png"/>
          <p:cNvPicPr>
            <a:picLocks noChangeAspect="1"/>
          </p:cNvPicPr>
          <p:nvPr/>
        </p:nvPicPr>
        <p:blipFill>
          <a:blip r:embed="rId3"/>
          <a:stretch>
            <a:fillRect/>
          </a:stretch>
        </p:blipFill>
        <p:spPr>
          <a:xfrm>
            <a:off x="1115568" y="3493008"/>
            <a:ext cx="512064" cy="512064"/>
          </a:xfrm>
          <a:prstGeom prst="rect">
            <a:avLst/>
          </a:prstGeom>
        </p:spPr>
      </p:pic>
      <p:sp>
        <p:nvSpPr>
          <p:cNvPr id="6" name="Text 3"/>
          <p:cNvSpPr/>
          <p:nvPr/>
        </p:nvSpPr>
        <p:spPr>
          <a:xfrm>
            <a:off x="2148840" y="3200400"/>
            <a:ext cx="8869680" cy="822960"/>
          </a:xfrm>
          <a:prstGeom prst="rect">
            <a:avLst/>
          </a:prstGeom>
          <a:noFill/>
          <a:ln/>
        </p:spPr>
        <p:txBody>
          <a:bodyPr wrap="square" rtlCol="0" anchor="ctr"/>
          <a:lstStyle/>
          <a:p>
            <a:pPr marL="0" indent="0">
              <a:buNone/>
            </a:pPr>
            <a:r>
              <a:rPr lang="en-US" sz="3200" b="1" dirty="0">
                <a:solidFill>
                  <a:srgbClr val="FFFFFF"/>
                </a:solidFill>
                <a:latin typeface="Cambria" pitchFamily="34" charset="0"/>
                <a:ea typeface="Cambria" pitchFamily="34" charset="-122"/>
                <a:cs typeface="Cambria" pitchFamily="34" charset="-120"/>
              </a:rPr>
              <a:t>RCC</a:t>
            </a:r>
            <a:endParaRPr lang="en-US" sz="3200" dirty="0"/>
          </a:p>
        </p:txBody>
      </p:sp>
      <p:sp>
        <p:nvSpPr>
          <p:cNvPr id="7" name="Text 4"/>
          <p:cNvSpPr/>
          <p:nvPr/>
        </p:nvSpPr>
        <p:spPr>
          <a:xfrm>
            <a:off x="2167128" y="3913632"/>
            <a:ext cx="8595360" cy="548640"/>
          </a:xfrm>
          <a:prstGeom prst="rect">
            <a:avLst/>
          </a:prstGeom>
          <a:noFill/>
          <a:ln/>
        </p:spPr>
        <p:txBody>
          <a:bodyPr wrap="square" rtlCol="0" anchor="ctr"/>
          <a:lstStyle/>
          <a:p>
            <a:pPr marL="0" indent="0">
              <a:buNone/>
            </a:pPr>
            <a:r>
              <a:rPr lang="en-US" sz="1350" i="1" dirty="0">
                <a:solidFill>
                  <a:srgbClr val="C9D6E8"/>
                </a:solidFill>
                <a:latin typeface="Calibri" pitchFamily="34" charset="0"/>
                <a:ea typeface="Calibri" pitchFamily="34" charset="-122"/>
                <a:cs typeface="Calibri" pitchFamily="34" charset="-120"/>
              </a:rPr>
              <a:t>Recovery and collection account and customer management</a:t>
            </a:r>
            <a:endParaRPr lang="en-US" sz="1350" dirty="0"/>
          </a:p>
        </p:txBody>
      </p:sp>
      <p:sp>
        <p:nvSpPr>
          <p:cNvPr id="8" name="Text 5"/>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C9D6E8"/>
                </a:solidFill>
                <a:latin typeface="Calibri" pitchFamily="34" charset="0"/>
                <a:ea typeface="Calibri" pitchFamily="34" charset="-122"/>
                <a:cs typeface="Calibri" pitchFamily="34" charset="-120"/>
              </a:rPr>
              <a:t>ICORE</a:t>
            </a:r>
            <a:endParaRPr lang="en-US" sz="800" dirty="0"/>
          </a:p>
        </p:txBody>
      </p:sp>
      <p:sp>
        <p:nvSpPr>
          <p:cNvPr id="9" name="Text 6"/>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C9D6E8"/>
                </a:solidFill>
                <a:latin typeface="Calibri" pitchFamily="34" charset="0"/>
                <a:ea typeface="Calibri" pitchFamily="34" charset="-122"/>
                <a:cs typeface="Calibri" pitchFamily="34" charset="-120"/>
              </a:rPr>
              <a:t>64</a:t>
            </a:r>
            <a:endParaRPr lang="en-US" sz="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RCC</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2200" b="1" dirty="0">
                <a:solidFill>
                  <a:srgbClr val="0F2A44"/>
                </a:solidFill>
                <a:latin typeface="Cambria" pitchFamily="34" charset="0"/>
                <a:ea typeface="Cambria" pitchFamily="34" charset="-122"/>
                <a:cs typeface="Cambria" pitchFamily="34" charset="-120"/>
              </a:rPr>
              <a:t>RCC Account Detail form</a:t>
            </a:r>
            <a:endParaRPr lang="en-US" sz="22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50.pn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65</a:t>
            </a:r>
            <a:endParaRPr lang="en-US" sz="8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RCC</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2200" b="1" dirty="0">
                <a:solidFill>
                  <a:srgbClr val="0F2A44"/>
                </a:solidFill>
                <a:latin typeface="Cambria" pitchFamily="34" charset="0"/>
                <a:ea typeface="Cambria" pitchFamily="34" charset="-122"/>
                <a:cs typeface="Cambria" pitchFamily="34" charset="-120"/>
              </a:rPr>
              <a:t>RCC Customer Detail form</a:t>
            </a:r>
            <a:endParaRPr lang="en-US" sz="22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51.pn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66</a:t>
            </a:r>
            <a:endParaRPr lang="en-US" sz="8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RCC</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2200" b="1" dirty="0">
                <a:solidFill>
                  <a:srgbClr val="0F2A44"/>
                </a:solidFill>
                <a:latin typeface="Cambria" pitchFamily="34" charset="0"/>
                <a:ea typeface="Cambria" pitchFamily="34" charset="-122"/>
                <a:cs typeface="Cambria" pitchFamily="34" charset="-120"/>
              </a:rPr>
              <a:t>RCC Print Letter and Summary form</a:t>
            </a:r>
            <a:endParaRPr lang="en-US" sz="22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52.pn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67</a:t>
            </a:r>
            <a:endParaRPr lang="en-US" sz="8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RCC</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2200" b="1" dirty="0">
                <a:solidFill>
                  <a:srgbClr val="0F2A44"/>
                </a:solidFill>
                <a:latin typeface="Cambria" pitchFamily="34" charset="0"/>
                <a:ea typeface="Cambria" pitchFamily="34" charset="-122"/>
                <a:cs typeface="Cambria" pitchFamily="34" charset="-120"/>
              </a:rPr>
              <a:t>RCC Report</a:t>
            </a:r>
            <a:endParaRPr lang="en-US" sz="22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53.pn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68</a:t>
            </a:r>
            <a:endParaRPr lang="en-US" sz="8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9">
    <p:bg>
      <p:bgPr>
        <a:solidFill>
          <a:srgbClr val="0F2A44"/>
        </a:solidFill>
        <a:effectLst/>
      </p:bgPr>
    </p:bg>
    <p:spTree>
      <p:nvGrpSpPr>
        <p:cNvPr id="1" name=""/>
        <p:cNvGrpSpPr/>
        <p:nvPr/>
      </p:nvGrpSpPr>
      <p:grpSpPr>
        <a:xfrm>
          <a:off x="0" y="0"/>
          <a:ext cx="0" cy="0"/>
          <a:chOff x="0" y="0"/>
          <a:chExt cx="0" cy="0"/>
        </a:xfrm>
      </p:grpSpPr>
      <p:sp>
        <p:nvSpPr>
          <p:cNvPr id="2" name="Shape 0"/>
          <p:cNvSpPr/>
          <p:nvPr/>
        </p:nvSpPr>
        <p:spPr>
          <a:xfrm>
            <a:off x="9326880" y="-2377440"/>
            <a:ext cx="5943600" cy="5943600"/>
          </a:xfrm>
          <a:prstGeom prst="ellipse">
            <a:avLst/>
          </a:prstGeom>
          <a:solidFill>
            <a:srgbClr val="1B3F63"/>
          </a:solidFill>
          <a:ln/>
        </p:spPr>
        <p:txBody>
          <a:bodyPr/>
          <a:lstStyle/>
          <a:p>
            <a:endParaRPr lang="en-US"/>
          </a:p>
        </p:txBody>
      </p:sp>
      <p:sp>
        <p:nvSpPr>
          <p:cNvPr id="3" name="Text 1"/>
          <p:cNvSpPr/>
          <p:nvPr/>
        </p:nvSpPr>
        <p:spPr>
          <a:xfrm>
            <a:off x="640080" y="1463040"/>
            <a:ext cx="4572000" cy="2011680"/>
          </a:xfrm>
          <a:prstGeom prst="rect">
            <a:avLst/>
          </a:prstGeom>
          <a:noFill/>
          <a:ln/>
        </p:spPr>
        <p:txBody>
          <a:bodyPr wrap="square" rtlCol="0" anchor="ctr"/>
          <a:lstStyle/>
          <a:p>
            <a:pPr marL="0" indent="0">
              <a:buNone/>
            </a:pPr>
            <a:r>
              <a:rPr lang="en-US" sz="13000" b="1" dirty="0">
                <a:solidFill>
                  <a:srgbClr val="1B3F63"/>
                </a:solidFill>
                <a:latin typeface="Cambria" pitchFamily="34" charset="0"/>
                <a:ea typeface="Cambria" pitchFamily="34" charset="-122"/>
                <a:cs typeface="Cambria" pitchFamily="34" charset="-120"/>
              </a:rPr>
              <a:t>13</a:t>
            </a:r>
            <a:endParaRPr lang="en-US" sz="13000" dirty="0"/>
          </a:p>
        </p:txBody>
      </p:sp>
      <p:sp>
        <p:nvSpPr>
          <p:cNvPr id="4" name="Shape 2"/>
          <p:cNvSpPr/>
          <p:nvPr/>
        </p:nvSpPr>
        <p:spPr>
          <a:xfrm>
            <a:off x="868680" y="3246120"/>
            <a:ext cx="1005840" cy="1005840"/>
          </a:xfrm>
          <a:prstGeom prst="ellipse">
            <a:avLst/>
          </a:prstGeom>
          <a:solidFill>
            <a:srgbClr val="C9971F"/>
          </a:solidFill>
          <a:ln/>
        </p:spPr>
        <p:txBody>
          <a:bodyPr/>
          <a:lstStyle/>
          <a:p>
            <a:endParaRPr lang="en-US"/>
          </a:p>
        </p:txBody>
      </p:sp>
      <p:pic>
        <p:nvPicPr>
          <p:cNvPr id="5" name="Image 0" descr="icons/search_navy.png"/>
          <p:cNvPicPr>
            <a:picLocks noChangeAspect="1"/>
          </p:cNvPicPr>
          <p:nvPr/>
        </p:nvPicPr>
        <p:blipFill>
          <a:blip r:embed="rId3"/>
          <a:stretch>
            <a:fillRect/>
          </a:stretch>
        </p:blipFill>
        <p:spPr>
          <a:xfrm>
            <a:off x="1115568" y="3493008"/>
            <a:ext cx="512064" cy="512064"/>
          </a:xfrm>
          <a:prstGeom prst="rect">
            <a:avLst/>
          </a:prstGeom>
        </p:spPr>
      </p:pic>
      <p:sp>
        <p:nvSpPr>
          <p:cNvPr id="6" name="Text 3"/>
          <p:cNvSpPr/>
          <p:nvPr/>
        </p:nvSpPr>
        <p:spPr>
          <a:xfrm>
            <a:off x="2148840" y="3200400"/>
            <a:ext cx="8869680" cy="822960"/>
          </a:xfrm>
          <a:prstGeom prst="rect">
            <a:avLst/>
          </a:prstGeom>
          <a:noFill/>
          <a:ln/>
        </p:spPr>
        <p:txBody>
          <a:bodyPr wrap="square" rtlCol="0" anchor="ctr"/>
          <a:lstStyle/>
          <a:p>
            <a:pPr marL="0" indent="0">
              <a:buNone/>
            </a:pPr>
            <a:r>
              <a:rPr lang="en-US" sz="3200" b="1" dirty="0">
                <a:solidFill>
                  <a:srgbClr val="FFFFFF"/>
                </a:solidFill>
                <a:latin typeface="Cambria" pitchFamily="34" charset="0"/>
                <a:ea typeface="Cambria" pitchFamily="34" charset="-122"/>
                <a:cs typeface="Cambria" pitchFamily="34" charset="-120"/>
              </a:rPr>
              <a:t>LEA Search</a:t>
            </a:r>
            <a:endParaRPr lang="en-US" sz="3200" dirty="0"/>
          </a:p>
        </p:txBody>
      </p:sp>
      <p:sp>
        <p:nvSpPr>
          <p:cNvPr id="7" name="Text 4"/>
          <p:cNvSpPr/>
          <p:nvPr/>
        </p:nvSpPr>
        <p:spPr>
          <a:xfrm>
            <a:off x="2167128" y="3913632"/>
            <a:ext cx="8595360" cy="548640"/>
          </a:xfrm>
          <a:prstGeom prst="rect">
            <a:avLst/>
          </a:prstGeom>
          <a:noFill/>
          <a:ln/>
        </p:spPr>
        <p:txBody>
          <a:bodyPr wrap="square" rtlCol="0" anchor="ctr"/>
          <a:lstStyle/>
          <a:p>
            <a:pPr marL="0" indent="0">
              <a:buNone/>
            </a:pPr>
            <a:r>
              <a:rPr lang="en-US" sz="1350" i="1" dirty="0">
                <a:solidFill>
                  <a:srgbClr val="C9D6E8"/>
                </a:solidFill>
                <a:latin typeface="Calibri" pitchFamily="34" charset="0"/>
                <a:ea typeface="Calibri" pitchFamily="34" charset="-122"/>
                <a:cs typeface="Calibri" pitchFamily="34" charset="-120"/>
              </a:rPr>
              <a:t>Law enforcement agency label and GRB search tools</a:t>
            </a:r>
            <a:endParaRPr lang="en-US" sz="1350" dirty="0"/>
          </a:p>
        </p:txBody>
      </p:sp>
      <p:sp>
        <p:nvSpPr>
          <p:cNvPr id="8" name="Text 5"/>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C9D6E8"/>
                </a:solidFill>
                <a:latin typeface="Calibri" pitchFamily="34" charset="0"/>
                <a:ea typeface="Calibri" pitchFamily="34" charset="-122"/>
                <a:cs typeface="Calibri" pitchFamily="34" charset="-120"/>
              </a:rPr>
              <a:t>ICORE</a:t>
            </a:r>
            <a:endParaRPr lang="en-US" sz="800" dirty="0"/>
          </a:p>
        </p:txBody>
      </p:sp>
      <p:sp>
        <p:nvSpPr>
          <p:cNvPr id="9" name="Text 6"/>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C9D6E8"/>
                </a:solidFill>
                <a:latin typeface="Calibri" pitchFamily="34" charset="0"/>
                <a:ea typeface="Calibri" pitchFamily="34" charset="-122"/>
                <a:cs typeface="Calibri" pitchFamily="34" charset="-120"/>
              </a:rPr>
              <a:t>69</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F2A44"/>
        </a:solidFill>
        <a:effectLst/>
      </p:bgPr>
    </p:bg>
    <p:spTree>
      <p:nvGrpSpPr>
        <p:cNvPr id="1" name=""/>
        <p:cNvGrpSpPr/>
        <p:nvPr/>
      </p:nvGrpSpPr>
      <p:grpSpPr>
        <a:xfrm>
          <a:off x="0" y="0"/>
          <a:ext cx="0" cy="0"/>
          <a:chOff x="0" y="0"/>
          <a:chExt cx="0" cy="0"/>
        </a:xfrm>
      </p:grpSpPr>
      <p:sp>
        <p:nvSpPr>
          <p:cNvPr id="2" name="Shape 0"/>
          <p:cNvSpPr/>
          <p:nvPr/>
        </p:nvSpPr>
        <p:spPr>
          <a:xfrm>
            <a:off x="9326880" y="-2377440"/>
            <a:ext cx="5943600" cy="5943600"/>
          </a:xfrm>
          <a:prstGeom prst="ellipse">
            <a:avLst/>
          </a:prstGeom>
          <a:solidFill>
            <a:srgbClr val="1B3F63"/>
          </a:solidFill>
          <a:ln/>
        </p:spPr>
        <p:txBody>
          <a:bodyPr/>
          <a:lstStyle/>
          <a:p>
            <a:endParaRPr lang="en-US"/>
          </a:p>
        </p:txBody>
      </p:sp>
      <p:sp>
        <p:nvSpPr>
          <p:cNvPr id="3" name="Text 1"/>
          <p:cNvSpPr/>
          <p:nvPr/>
        </p:nvSpPr>
        <p:spPr>
          <a:xfrm>
            <a:off x="640080" y="1463040"/>
            <a:ext cx="4572000" cy="2011680"/>
          </a:xfrm>
          <a:prstGeom prst="rect">
            <a:avLst/>
          </a:prstGeom>
          <a:noFill/>
          <a:ln/>
        </p:spPr>
        <p:txBody>
          <a:bodyPr wrap="square" rtlCol="0" anchor="ctr"/>
          <a:lstStyle/>
          <a:p>
            <a:pPr marL="0" indent="0">
              <a:buNone/>
            </a:pPr>
            <a:r>
              <a:rPr lang="en-US" sz="13000" b="1" dirty="0">
                <a:solidFill>
                  <a:srgbClr val="1B3F63"/>
                </a:solidFill>
                <a:latin typeface="Cambria" pitchFamily="34" charset="0"/>
                <a:ea typeface="Cambria" pitchFamily="34" charset="-122"/>
                <a:cs typeface="Cambria" pitchFamily="34" charset="-120"/>
              </a:rPr>
              <a:t>01</a:t>
            </a:r>
            <a:endParaRPr lang="en-US" sz="13000" dirty="0"/>
          </a:p>
        </p:txBody>
      </p:sp>
      <p:sp>
        <p:nvSpPr>
          <p:cNvPr id="4" name="Shape 2"/>
          <p:cNvSpPr/>
          <p:nvPr/>
        </p:nvSpPr>
        <p:spPr>
          <a:xfrm>
            <a:off x="868680" y="3246120"/>
            <a:ext cx="1005840" cy="1005840"/>
          </a:xfrm>
          <a:prstGeom prst="ellipse">
            <a:avLst/>
          </a:prstGeom>
          <a:solidFill>
            <a:srgbClr val="C9971F"/>
          </a:solidFill>
          <a:ln/>
        </p:spPr>
        <p:txBody>
          <a:bodyPr/>
          <a:lstStyle/>
          <a:p>
            <a:endParaRPr lang="en-US"/>
          </a:p>
        </p:txBody>
      </p:sp>
      <p:pic>
        <p:nvPicPr>
          <p:cNvPr id="5" name="Image 0" descr="icons/users_navy.png"/>
          <p:cNvPicPr>
            <a:picLocks noChangeAspect="1"/>
          </p:cNvPicPr>
          <p:nvPr/>
        </p:nvPicPr>
        <p:blipFill>
          <a:blip r:embed="rId3"/>
          <a:stretch>
            <a:fillRect/>
          </a:stretch>
        </p:blipFill>
        <p:spPr>
          <a:xfrm>
            <a:off x="1115568" y="3493008"/>
            <a:ext cx="512064" cy="512064"/>
          </a:xfrm>
          <a:prstGeom prst="rect">
            <a:avLst/>
          </a:prstGeom>
        </p:spPr>
      </p:pic>
      <p:sp>
        <p:nvSpPr>
          <p:cNvPr id="6" name="Text 3"/>
          <p:cNvSpPr/>
          <p:nvPr/>
        </p:nvSpPr>
        <p:spPr>
          <a:xfrm>
            <a:off x="2148840" y="3200400"/>
            <a:ext cx="8869680" cy="822960"/>
          </a:xfrm>
          <a:prstGeom prst="rect">
            <a:avLst/>
          </a:prstGeom>
          <a:noFill/>
          <a:ln/>
        </p:spPr>
        <p:txBody>
          <a:bodyPr wrap="square" rtlCol="0" anchor="ctr"/>
          <a:lstStyle/>
          <a:p>
            <a:pPr marL="0" indent="0">
              <a:buNone/>
            </a:pPr>
            <a:r>
              <a:rPr lang="en-US" sz="3200" b="1" dirty="0">
                <a:solidFill>
                  <a:srgbClr val="FFFFFF"/>
                </a:solidFill>
                <a:latin typeface="Cambria" pitchFamily="34" charset="0"/>
                <a:ea typeface="Cambria" pitchFamily="34" charset="-122"/>
                <a:cs typeface="Cambria" pitchFamily="34" charset="-120"/>
              </a:rPr>
              <a:t>User Management</a:t>
            </a:r>
            <a:endParaRPr lang="en-US" sz="3200" dirty="0"/>
          </a:p>
        </p:txBody>
      </p:sp>
      <p:sp>
        <p:nvSpPr>
          <p:cNvPr id="7" name="Text 4"/>
          <p:cNvSpPr/>
          <p:nvPr/>
        </p:nvSpPr>
        <p:spPr>
          <a:xfrm>
            <a:off x="2167128" y="3913632"/>
            <a:ext cx="8595360" cy="548640"/>
          </a:xfrm>
          <a:prstGeom prst="rect">
            <a:avLst/>
          </a:prstGeom>
          <a:noFill/>
          <a:ln/>
        </p:spPr>
        <p:txBody>
          <a:bodyPr wrap="square" rtlCol="0" anchor="ctr"/>
          <a:lstStyle/>
          <a:p>
            <a:pPr marL="0" indent="0">
              <a:buNone/>
            </a:pPr>
            <a:r>
              <a:rPr lang="en-US" sz="1350" i="1" dirty="0">
                <a:solidFill>
                  <a:srgbClr val="C9D6E8"/>
                </a:solidFill>
                <a:latin typeface="Calibri" pitchFamily="34" charset="0"/>
                <a:ea typeface="Calibri" pitchFamily="34" charset="-122"/>
                <a:cs typeface="Calibri" pitchFamily="34" charset="-120"/>
              </a:rPr>
              <a:t>User account creation, roles, and access management</a:t>
            </a:r>
            <a:endParaRPr lang="en-US" sz="1350" dirty="0"/>
          </a:p>
        </p:txBody>
      </p:sp>
      <p:sp>
        <p:nvSpPr>
          <p:cNvPr id="8" name="Text 5"/>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C9D6E8"/>
                </a:solidFill>
                <a:latin typeface="Calibri" pitchFamily="34" charset="0"/>
                <a:ea typeface="Calibri" pitchFamily="34" charset="-122"/>
                <a:cs typeface="Calibri" pitchFamily="34" charset="-120"/>
              </a:rPr>
              <a:t>ICORE</a:t>
            </a:r>
            <a:endParaRPr lang="en-US" sz="800" dirty="0"/>
          </a:p>
        </p:txBody>
      </p:sp>
      <p:sp>
        <p:nvSpPr>
          <p:cNvPr id="9" name="Text 6"/>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C9D6E8"/>
                </a:solidFill>
                <a:latin typeface="Calibri" pitchFamily="34" charset="0"/>
                <a:ea typeface="Calibri" pitchFamily="34" charset="-122"/>
                <a:cs typeface="Calibri" pitchFamily="34" charset="-120"/>
              </a:rPr>
              <a:t>7</a:t>
            </a:r>
            <a:endParaRPr lang="en-US" sz="8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7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LEA SEARCH</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2200" b="1" dirty="0">
                <a:solidFill>
                  <a:srgbClr val="0F2A44"/>
                </a:solidFill>
                <a:latin typeface="Cambria" pitchFamily="34" charset="0"/>
                <a:ea typeface="Cambria" pitchFamily="34" charset="-122"/>
                <a:cs typeface="Cambria" pitchFamily="34" charset="-120"/>
              </a:rPr>
              <a:t>LEA Label SEARCH form</a:t>
            </a:r>
            <a:endParaRPr lang="en-US" sz="22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54.pn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70</a:t>
            </a:r>
            <a:endParaRPr lang="en-US" sz="8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7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LEA SEARCH</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2200" b="1" dirty="0">
                <a:solidFill>
                  <a:srgbClr val="0F2A44"/>
                </a:solidFill>
                <a:latin typeface="Cambria" pitchFamily="34" charset="0"/>
                <a:ea typeface="Cambria" pitchFamily="34" charset="-122"/>
                <a:cs typeface="Cambria" pitchFamily="34" charset="-120"/>
              </a:rPr>
              <a:t>LEA GRB SEARCH form</a:t>
            </a:r>
            <a:endParaRPr lang="en-US" sz="22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55.pn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71</a:t>
            </a:r>
            <a:endParaRPr lang="en-US" sz="8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72">
    <p:bg>
      <p:bgPr>
        <a:solidFill>
          <a:srgbClr val="0F2A44"/>
        </a:solidFill>
        <a:effectLst/>
      </p:bgPr>
    </p:bg>
    <p:spTree>
      <p:nvGrpSpPr>
        <p:cNvPr id="1" name=""/>
        <p:cNvGrpSpPr/>
        <p:nvPr/>
      </p:nvGrpSpPr>
      <p:grpSpPr>
        <a:xfrm>
          <a:off x="0" y="0"/>
          <a:ext cx="0" cy="0"/>
          <a:chOff x="0" y="0"/>
          <a:chExt cx="0" cy="0"/>
        </a:xfrm>
      </p:grpSpPr>
      <p:sp>
        <p:nvSpPr>
          <p:cNvPr id="2" name="Shape 0"/>
          <p:cNvSpPr/>
          <p:nvPr/>
        </p:nvSpPr>
        <p:spPr>
          <a:xfrm>
            <a:off x="9326880" y="-2377440"/>
            <a:ext cx="5943600" cy="5943600"/>
          </a:xfrm>
          <a:prstGeom prst="ellipse">
            <a:avLst/>
          </a:prstGeom>
          <a:solidFill>
            <a:srgbClr val="1B3F63"/>
          </a:solidFill>
          <a:ln/>
        </p:spPr>
        <p:txBody>
          <a:bodyPr/>
          <a:lstStyle/>
          <a:p>
            <a:endParaRPr lang="en-US"/>
          </a:p>
        </p:txBody>
      </p:sp>
      <p:sp>
        <p:nvSpPr>
          <p:cNvPr id="3" name="Text 1"/>
          <p:cNvSpPr/>
          <p:nvPr/>
        </p:nvSpPr>
        <p:spPr>
          <a:xfrm>
            <a:off x="640080" y="1463040"/>
            <a:ext cx="4572000" cy="2011680"/>
          </a:xfrm>
          <a:prstGeom prst="rect">
            <a:avLst/>
          </a:prstGeom>
          <a:noFill/>
          <a:ln/>
        </p:spPr>
        <p:txBody>
          <a:bodyPr wrap="square" rtlCol="0" anchor="ctr"/>
          <a:lstStyle/>
          <a:p>
            <a:pPr marL="0" indent="0">
              <a:buNone/>
            </a:pPr>
            <a:r>
              <a:rPr lang="en-US" sz="13000" b="1" dirty="0">
                <a:solidFill>
                  <a:srgbClr val="1B3F63"/>
                </a:solidFill>
                <a:latin typeface="Cambria" pitchFamily="34" charset="0"/>
                <a:ea typeface="Cambria" pitchFamily="34" charset="-122"/>
                <a:cs typeface="Cambria" pitchFamily="34" charset="-120"/>
              </a:rPr>
              <a:t>14</a:t>
            </a:r>
            <a:endParaRPr lang="en-US" sz="13000" dirty="0"/>
          </a:p>
        </p:txBody>
      </p:sp>
      <p:sp>
        <p:nvSpPr>
          <p:cNvPr id="4" name="Shape 2"/>
          <p:cNvSpPr/>
          <p:nvPr/>
        </p:nvSpPr>
        <p:spPr>
          <a:xfrm>
            <a:off x="868680" y="3246120"/>
            <a:ext cx="1005840" cy="1005840"/>
          </a:xfrm>
          <a:prstGeom prst="ellipse">
            <a:avLst/>
          </a:prstGeom>
          <a:solidFill>
            <a:srgbClr val="C9971F"/>
          </a:solidFill>
          <a:ln/>
        </p:spPr>
        <p:txBody>
          <a:bodyPr/>
          <a:lstStyle/>
          <a:p>
            <a:endParaRPr lang="en-US"/>
          </a:p>
        </p:txBody>
      </p:sp>
      <p:pic>
        <p:nvPicPr>
          <p:cNvPr id="5" name="Image 0" descr="icons/sliders_navy.png"/>
          <p:cNvPicPr>
            <a:picLocks noChangeAspect="1"/>
          </p:cNvPicPr>
          <p:nvPr/>
        </p:nvPicPr>
        <p:blipFill>
          <a:blip r:embed="rId3"/>
          <a:stretch>
            <a:fillRect/>
          </a:stretch>
        </p:blipFill>
        <p:spPr>
          <a:xfrm>
            <a:off x="1115568" y="3493008"/>
            <a:ext cx="512064" cy="512064"/>
          </a:xfrm>
          <a:prstGeom prst="rect">
            <a:avLst/>
          </a:prstGeom>
        </p:spPr>
      </p:pic>
      <p:sp>
        <p:nvSpPr>
          <p:cNvPr id="6" name="Text 3"/>
          <p:cNvSpPr/>
          <p:nvPr/>
        </p:nvSpPr>
        <p:spPr>
          <a:xfrm>
            <a:off x="2148840" y="3200400"/>
            <a:ext cx="8869680" cy="822960"/>
          </a:xfrm>
          <a:prstGeom prst="rect">
            <a:avLst/>
          </a:prstGeom>
          <a:noFill/>
          <a:ln/>
        </p:spPr>
        <p:txBody>
          <a:bodyPr wrap="square" rtlCol="0" anchor="ctr"/>
          <a:lstStyle/>
          <a:p>
            <a:pPr marL="0" indent="0">
              <a:buNone/>
            </a:pPr>
            <a:r>
              <a:rPr lang="en-US" sz="3200" b="1" dirty="0">
                <a:solidFill>
                  <a:srgbClr val="FFFFFF"/>
                </a:solidFill>
                <a:latin typeface="Cambria" pitchFamily="34" charset="0"/>
                <a:ea typeface="Cambria" pitchFamily="34" charset="-122"/>
                <a:cs typeface="Cambria" pitchFamily="34" charset="-120"/>
              </a:rPr>
              <a:t>iCore Setup</a:t>
            </a:r>
            <a:endParaRPr lang="en-US" sz="3200" dirty="0"/>
          </a:p>
        </p:txBody>
      </p:sp>
      <p:sp>
        <p:nvSpPr>
          <p:cNvPr id="7" name="Text 4"/>
          <p:cNvSpPr/>
          <p:nvPr/>
        </p:nvSpPr>
        <p:spPr>
          <a:xfrm>
            <a:off x="2167128" y="3913632"/>
            <a:ext cx="8595360" cy="548640"/>
          </a:xfrm>
          <a:prstGeom prst="rect">
            <a:avLst/>
          </a:prstGeom>
          <a:noFill/>
          <a:ln/>
        </p:spPr>
        <p:txBody>
          <a:bodyPr wrap="square" rtlCol="0" anchor="ctr"/>
          <a:lstStyle/>
          <a:p>
            <a:pPr marL="0" indent="0">
              <a:buNone/>
            </a:pPr>
            <a:r>
              <a:rPr lang="en-US" sz="1350" i="1" dirty="0">
                <a:solidFill>
                  <a:srgbClr val="C9D6E8"/>
                </a:solidFill>
                <a:latin typeface="Calibri" pitchFamily="34" charset="0"/>
                <a:ea typeface="Calibri" pitchFamily="34" charset="-122"/>
                <a:cs typeface="Calibri" pitchFamily="34" charset="-120"/>
              </a:rPr>
              <a:t>Email and system management configuration</a:t>
            </a:r>
            <a:endParaRPr lang="en-US" sz="1350" dirty="0"/>
          </a:p>
        </p:txBody>
      </p:sp>
      <p:sp>
        <p:nvSpPr>
          <p:cNvPr id="8" name="Text 5"/>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C9D6E8"/>
                </a:solidFill>
                <a:latin typeface="Calibri" pitchFamily="34" charset="0"/>
                <a:ea typeface="Calibri" pitchFamily="34" charset="-122"/>
                <a:cs typeface="Calibri" pitchFamily="34" charset="-120"/>
              </a:rPr>
              <a:t>ICORE</a:t>
            </a:r>
            <a:endParaRPr lang="en-US" sz="800" dirty="0"/>
          </a:p>
        </p:txBody>
      </p:sp>
      <p:sp>
        <p:nvSpPr>
          <p:cNvPr id="9" name="Text 6"/>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C9D6E8"/>
                </a:solidFill>
                <a:latin typeface="Calibri" pitchFamily="34" charset="0"/>
                <a:ea typeface="Calibri" pitchFamily="34" charset="-122"/>
                <a:cs typeface="Calibri" pitchFamily="34" charset="-120"/>
              </a:rPr>
              <a:t>72</a:t>
            </a:r>
            <a:endParaRPr lang="en-US" sz="8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ICORE SETUP</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2200" b="1" dirty="0">
                <a:solidFill>
                  <a:srgbClr val="0F2A44"/>
                </a:solidFill>
                <a:latin typeface="Cambria" pitchFamily="34" charset="0"/>
                <a:ea typeface="Cambria" pitchFamily="34" charset="-122"/>
                <a:cs typeface="Cambria" pitchFamily="34" charset="-120"/>
              </a:rPr>
              <a:t>Email Setup Form</a:t>
            </a:r>
            <a:endParaRPr lang="en-US" sz="22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56.pn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73</a:t>
            </a:r>
            <a:endParaRPr lang="en-US" sz="8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7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ICORE SETUP</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2200" b="1" dirty="0">
                <a:solidFill>
                  <a:srgbClr val="0F2A44"/>
                </a:solidFill>
                <a:latin typeface="Cambria" pitchFamily="34" charset="0"/>
                <a:ea typeface="Cambria" pitchFamily="34" charset="-122"/>
                <a:cs typeface="Cambria" pitchFamily="34" charset="-120"/>
              </a:rPr>
              <a:t>System Management Setup form</a:t>
            </a:r>
            <a:endParaRPr lang="en-US" sz="22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57.pn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74</a:t>
            </a:r>
            <a:endParaRPr lang="en-US" sz="8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75">
    <p:bg>
      <p:bgPr>
        <a:solidFill>
          <a:srgbClr val="0F2A44"/>
        </a:solidFill>
        <a:effectLst/>
      </p:bgPr>
    </p:bg>
    <p:spTree>
      <p:nvGrpSpPr>
        <p:cNvPr id="1" name=""/>
        <p:cNvGrpSpPr/>
        <p:nvPr/>
      </p:nvGrpSpPr>
      <p:grpSpPr>
        <a:xfrm>
          <a:off x="0" y="0"/>
          <a:ext cx="0" cy="0"/>
          <a:chOff x="0" y="0"/>
          <a:chExt cx="0" cy="0"/>
        </a:xfrm>
      </p:grpSpPr>
      <p:sp>
        <p:nvSpPr>
          <p:cNvPr id="2" name="Shape 0"/>
          <p:cNvSpPr/>
          <p:nvPr/>
        </p:nvSpPr>
        <p:spPr>
          <a:xfrm>
            <a:off x="-2286000" y="-2377440"/>
            <a:ext cx="5943600" cy="5943600"/>
          </a:xfrm>
          <a:prstGeom prst="ellipse">
            <a:avLst/>
          </a:prstGeom>
          <a:solidFill>
            <a:srgbClr val="1B3F63"/>
          </a:solidFill>
          <a:ln/>
        </p:spPr>
        <p:txBody>
          <a:bodyPr/>
          <a:lstStyle/>
          <a:p>
            <a:endParaRPr lang="en-US"/>
          </a:p>
        </p:txBody>
      </p:sp>
      <p:sp>
        <p:nvSpPr>
          <p:cNvPr id="3" name="Shape 1"/>
          <p:cNvSpPr/>
          <p:nvPr/>
        </p:nvSpPr>
        <p:spPr>
          <a:xfrm>
            <a:off x="8961120" y="3291840"/>
            <a:ext cx="5029200" cy="5029200"/>
          </a:xfrm>
          <a:prstGeom prst="ellipse">
            <a:avLst/>
          </a:prstGeom>
          <a:ln w="12700">
            <a:solidFill>
              <a:srgbClr val="C9971F"/>
            </a:solidFill>
            <a:prstDash val="solid"/>
          </a:ln>
        </p:spPr>
        <p:txBody>
          <a:bodyPr/>
          <a:lstStyle/>
          <a:p>
            <a:endParaRPr lang="en-US"/>
          </a:p>
        </p:txBody>
      </p:sp>
      <p:sp>
        <p:nvSpPr>
          <p:cNvPr id="4" name="Text 2"/>
          <p:cNvSpPr/>
          <p:nvPr/>
        </p:nvSpPr>
        <p:spPr>
          <a:xfrm>
            <a:off x="822960" y="2651760"/>
            <a:ext cx="9144000" cy="1005840"/>
          </a:xfrm>
          <a:prstGeom prst="rect">
            <a:avLst/>
          </a:prstGeom>
          <a:noFill/>
          <a:ln/>
        </p:spPr>
        <p:txBody>
          <a:bodyPr wrap="square" rtlCol="0" anchor="ctr"/>
          <a:lstStyle/>
          <a:p>
            <a:pPr marL="0" indent="0">
              <a:buNone/>
            </a:pPr>
            <a:r>
              <a:rPr lang="en-US" sz="4600" b="1" dirty="0">
                <a:solidFill>
                  <a:srgbClr val="FFFFFF"/>
                </a:solidFill>
                <a:latin typeface="Cambria" pitchFamily="34" charset="0"/>
                <a:ea typeface="Cambria" pitchFamily="34" charset="-122"/>
                <a:cs typeface="Cambria" pitchFamily="34" charset="-120"/>
              </a:rPr>
              <a:t>Thank You</a:t>
            </a:r>
            <a:endParaRPr lang="en-US" sz="4600" dirty="0"/>
          </a:p>
        </p:txBody>
      </p:sp>
      <p:sp>
        <p:nvSpPr>
          <p:cNvPr id="5" name="Text 3"/>
          <p:cNvSpPr/>
          <p:nvPr/>
        </p:nvSpPr>
        <p:spPr>
          <a:xfrm>
            <a:off x="841248" y="3566160"/>
            <a:ext cx="7315200" cy="457200"/>
          </a:xfrm>
          <a:prstGeom prst="rect">
            <a:avLst/>
          </a:prstGeom>
          <a:noFill/>
          <a:ln/>
        </p:spPr>
        <p:txBody>
          <a:bodyPr wrap="square" rtlCol="0" anchor="ctr"/>
          <a:lstStyle/>
          <a:p>
            <a:pPr marL="0" indent="0">
              <a:buNone/>
            </a:pPr>
            <a:r>
              <a:rPr lang="en-US" sz="1500" i="1" dirty="0">
                <a:solidFill>
                  <a:srgbClr val="C9D6E8"/>
                </a:solidFill>
                <a:latin typeface="Calibri" pitchFamily="34" charset="0"/>
                <a:ea typeface="Calibri" pitchFamily="34" charset="-122"/>
                <a:cs typeface="Calibri" pitchFamily="34" charset="-120"/>
              </a:rPr>
              <a:t>Questions &amp; discussion welcome</a:t>
            </a:r>
            <a:endParaRPr lang="en-US" sz="1500" dirty="0"/>
          </a:p>
        </p:txBody>
      </p:sp>
      <p:sp>
        <p:nvSpPr>
          <p:cNvPr id="6" name="Shape 4"/>
          <p:cNvSpPr/>
          <p:nvPr/>
        </p:nvSpPr>
        <p:spPr>
          <a:xfrm>
            <a:off x="822960" y="5029200"/>
            <a:ext cx="914400" cy="0"/>
          </a:xfrm>
          <a:prstGeom prst="line">
            <a:avLst/>
          </a:prstGeom>
          <a:noFill/>
          <a:ln w="25400">
            <a:solidFill>
              <a:srgbClr val="C9971F"/>
            </a:solidFill>
            <a:prstDash val="solid"/>
          </a:ln>
        </p:spPr>
        <p:txBody>
          <a:bodyPr/>
          <a:lstStyle/>
          <a:p>
            <a:endParaRPr lang="en-US"/>
          </a:p>
        </p:txBody>
      </p:sp>
      <p:sp>
        <p:nvSpPr>
          <p:cNvPr id="7" name="Text 5"/>
          <p:cNvSpPr/>
          <p:nvPr/>
        </p:nvSpPr>
        <p:spPr>
          <a:xfrm>
            <a:off x="822960" y="5138928"/>
            <a:ext cx="5486400" cy="320040"/>
          </a:xfrm>
          <a:prstGeom prst="rect">
            <a:avLst/>
          </a:prstGeom>
          <a:noFill/>
          <a:ln/>
        </p:spPr>
        <p:txBody>
          <a:bodyPr wrap="square"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Developed by Zealous Technologies</a:t>
            </a:r>
            <a:endParaRPr lang="en-US" sz="1300" dirty="0"/>
          </a:p>
        </p:txBody>
      </p:sp>
      <p:sp>
        <p:nvSpPr>
          <p:cNvPr id="8" name="Text 6"/>
          <p:cNvSpPr/>
          <p:nvPr/>
        </p:nvSpPr>
        <p:spPr>
          <a:xfrm>
            <a:off x="822960" y="5440680"/>
            <a:ext cx="5486400" cy="274320"/>
          </a:xfrm>
          <a:prstGeom prst="rect">
            <a:avLst/>
          </a:prstGeom>
          <a:noFill/>
          <a:ln/>
        </p:spPr>
        <p:txBody>
          <a:bodyPr wrap="square" rtlCol="0" anchor="ctr"/>
          <a:lstStyle/>
          <a:p>
            <a:pPr marL="0" indent="0">
              <a:buNone/>
            </a:pPr>
            <a:r>
              <a:rPr lang="en-US" sz="1100" dirty="0">
                <a:solidFill>
                  <a:srgbClr val="C9D6E8"/>
                </a:solidFill>
                <a:latin typeface="Calibri" pitchFamily="34" charset="0"/>
                <a:ea typeface="Calibri" pitchFamily="34" charset="-122"/>
                <a:cs typeface="Calibri" pitchFamily="34" charset="-120"/>
              </a:rPr>
              <a:t>zealoustechnologies.com</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USER MANAGEMENT</a:t>
            </a:r>
            <a:endParaRPr lang="en-US" sz="1150" dirty="0"/>
          </a:p>
        </p:txBody>
      </p:sp>
      <p:sp>
        <p:nvSpPr>
          <p:cNvPr id="3" name="Text 1"/>
          <p:cNvSpPr/>
          <p:nvPr/>
        </p:nvSpPr>
        <p:spPr>
          <a:xfrm>
            <a:off x="777240" y="713232"/>
            <a:ext cx="10515600" cy="822960"/>
          </a:xfrm>
          <a:prstGeom prst="rect">
            <a:avLst/>
          </a:prstGeom>
          <a:noFill/>
          <a:ln/>
        </p:spPr>
        <p:txBody>
          <a:bodyPr wrap="square" rtlCol="0" anchor="ctr"/>
          <a:lstStyle/>
          <a:p>
            <a:pPr marL="0" indent="0">
              <a:buNone/>
            </a:pPr>
            <a:r>
              <a:rPr lang="en-US" sz="2200" b="1" dirty="0">
                <a:solidFill>
                  <a:srgbClr val="0F2A44"/>
                </a:solidFill>
                <a:latin typeface="Cambria" pitchFamily="34" charset="0"/>
                <a:ea typeface="Cambria" pitchFamily="34" charset="-122"/>
                <a:cs typeface="Cambria" pitchFamily="34" charset="-120"/>
              </a:rPr>
              <a:t>User Mangement Form</a:t>
            </a:r>
            <a:endParaRPr lang="en-US" sz="2200" dirty="0"/>
          </a:p>
        </p:txBody>
      </p:sp>
      <p:sp>
        <p:nvSpPr>
          <p:cNvPr id="4" name="Shape 2"/>
          <p:cNvSpPr/>
          <p:nvPr/>
        </p:nvSpPr>
        <p:spPr>
          <a:xfrm>
            <a:off x="640080" y="1691640"/>
            <a:ext cx="10908792" cy="4754880"/>
          </a:xfrm>
          <a:prstGeom prst="roundRect">
            <a:avLst>
              <a:gd name="adj" fmla="val 1154"/>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unpacked_icore/ppt/media/image4.png"/>
          <p:cNvPicPr>
            <a:picLocks noChangeAspect="1"/>
          </p:cNvPicPr>
          <p:nvPr/>
        </p:nvPicPr>
        <p:blipFill>
          <a:blip r:embed="rId3"/>
          <a:srcRect/>
          <a:stretch/>
        </p:blipFill>
        <p:spPr>
          <a:xfrm>
            <a:off x="960120" y="2011680"/>
            <a:ext cx="10268712" cy="41148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ICORE</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8</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F2A44"/>
        </a:solidFill>
        <a:effectLst/>
      </p:bgPr>
    </p:bg>
    <p:spTree>
      <p:nvGrpSpPr>
        <p:cNvPr id="1" name=""/>
        <p:cNvGrpSpPr/>
        <p:nvPr/>
      </p:nvGrpSpPr>
      <p:grpSpPr>
        <a:xfrm>
          <a:off x="0" y="0"/>
          <a:ext cx="0" cy="0"/>
          <a:chOff x="0" y="0"/>
          <a:chExt cx="0" cy="0"/>
        </a:xfrm>
      </p:grpSpPr>
      <p:sp>
        <p:nvSpPr>
          <p:cNvPr id="2" name="Shape 0"/>
          <p:cNvSpPr/>
          <p:nvPr/>
        </p:nvSpPr>
        <p:spPr>
          <a:xfrm>
            <a:off x="9326880" y="-2377440"/>
            <a:ext cx="5943600" cy="5943600"/>
          </a:xfrm>
          <a:prstGeom prst="ellipse">
            <a:avLst/>
          </a:prstGeom>
          <a:solidFill>
            <a:srgbClr val="1B3F63"/>
          </a:solidFill>
          <a:ln/>
        </p:spPr>
        <p:txBody>
          <a:bodyPr/>
          <a:lstStyle/>
          <a:p>
            <a:endParaRPr lang="en-US"/>
          </a:p>
        </p:txBody>
      </p:sp>
      <p:sp>
        <p:nvSpPr>
          <p:cNvPr id="3" name="Text 1"/>
          <p:cNvSpPr/>
          <p:nvPr/>
        </p:nvSpPr>
        <p:spPr>
          <a:xfrm>
            <a:off x="640080" y="1463040"/>
            <a:ext cx="4572000" cy="2011680"/>
          </a:xfrm>
          <a:prstGeom prst="rect">
            <a:avLst/>
          </a:prstGeom>
          <a:noFill/>
          <a:ln/>
        </p:spPr>
        <p:txBody>
          <a:bodyPr wrap="square" rtlCol="0" anchor="ctr"/>
          <a:lstStyle/>
          <a:p>
            <a:pPr marL="0" indent="0">
              <a:buNone/>
            </a:pPr>
            <a:r>
              <a:rPr lang="en-US" sz="13000" b="1" dirty="0">
                <a:solidFill>
                  <a:srgbClr val="1B3F63"/>
                </a:solidFill>
                <a:latin typeface="Cambria" pitchFamily="34" charset="0"/>
                <a:ea typeface="Cambria" pitchFamily="34" charset="-122"/>
                <a:cs typeface="Cambria" pitchFamily="34" charset="-120"/>
              </a:rPr>
              <a:t>02</a:t>
            </a:r>
            <a:endParaRPr lang="en-US" sz="13000" dirty="0"/>
          </a:p>
        </p:txBody>
      </p:sp>
      <p:sp>
        <p:nvSpPr>
          <p:cNvPr id="4" name="Shape 2"/>
          <p:cNvSpPr/>
          <p:nvPr/>
        </p:nvSpPr>
        <p:spPr>
          <a:xfrm>
            <a:off x="868680" y="3246120"/>
            <a:ext cx="1005840" cy="1005840"/>
          </a:xfrm>
          <a:prstGeom prst="ellipse">
            <a:avLst/>
          </a:prstGeom>
          <a:solidFill>
            <a:srgbClr val="C9971F"/>
          </a:solidFill>
          <a:ln/>
        </p:spPr>
        <p:txBody>
          <a:bodyPr/>
          <a:lstStyle/>
          <a:p>
            <a:endParaRPr lang="en-US"/>
          </a:p>
        </p:txBody>
      </p:sp>
      <p:pic>
        <p:nvPicPr>
          <p:cNvPr id="5" name="Image 0" descr="icons/trending_navy.png"/>
          <p:cNvPicPr>
            <a:picLocks noChangeAspect="1"/>
          </p:cNvPicPr>
          <p:nvPr/>
        </p:nvPicPr>
        <p:blipFill>
          <a:blip r:embed="rId3"/>
          <a:stretch>
            <a:fillRect/>
          </a:stretch>
        </p:blipFill>
        <p:spPr>
          <a:xfrm>
            <a:off x="1115568" y="3493008"/>
            <a:ext cx="512064" cy="512064"/>
          </a:xfrm>
          <a:prstGeom prst="rect">
            <a:avLst/>
          </a:prstGeom>
        </p:spPr>
      </p:pic>
      <p:sp>
        <p:nvSpPr>
          <p:cNvPr id="6" name="Text 3"/>
          <p:cNvSpPr/>
          <p:nvPr/>
        </p:nvSpPr>
        <p:spPr>
          <a:xfrm>
            <a:off x="2148840" y="3200400"/>
            <a:ext cx="8869680" cy="822960"/>
          </a:xfrm>
          <a:prstGeom prst="rect">
            <a:avLst/>
          </a:prstGeom>
          <a:noFill/>
          <a:ln/>
        </p:spPr>
        <p:txBody>
          <a:bodyPr wrap="square" rtlCol="0" anchor="ctr"/>
          <a:lstStyle/>
          <a:p>
            <a:pPr marL="0" indent="0">
              <a:buNone/>
            </a:pPr>
            <a:r>
              <a:rPr lang="en-US" sz="3200" b="1" dirty="0">
                <a:solidFill>
                  <a:srgbClr val="FFFFFF"/>
                </a:solidFill>
                <a:latin typeface="Cambria" pitchFamily="34" charset="0"/>
                <a:ea typeface="Cambria" pitchFamily="34" charset="-122"/>
                <a:cs typeface="Cambria" pitchFamily="34" charset="-120"/>
              </a:rPr>
              <a:t>FXCRS</a:t>
            </a:r>
            <a:endParaRPr lang="en-US" sz="3200" dirty="0"/>
          </a:p>
        </p:txBody>
      </p:sp>
      <p:sp>
        <p:nvSpPr>
          <p:cNvPr id="7" name="Text 4"/>
          <p:cNvSpPr/>
          <p:nvPr/>
        </p:nvSpPr>
        <p:spPr>
          <a:xfrm>
            <a:off x="2167128" y="3913632"/>
            <a:ext cx="8595360" cy="548640"/>
          </a:xfrm>
          <a:prstGeom prst="rect">
            <a:avLst/>
          </a:prstGeom>
          <a:noFill/>
          <a:ln/>
        </p:spPr>
        <p:txBody>
          <a:bodyPr wrap="square" rtlCol="0" anchor="ctr"/>
          <a:lstStyle/>
          <a:p>
            <a:pPr marL="0" indent="0">
              <a:buNone/>
            </a:pPr>
            <a:r>
              <a:rPr lang="en-US" sz="1350" i="1" dirty="0">
                <a:solidFill>
                  <a:srgbClr val="C9D6E8"/>
                </a:solidFill>
                <a:latin typeface="Calibri" pitchFamily="34" charset="0"/>
                <a:ea typeface="Calibri" pitchFamily="34" charset="-122"/>
                <a:cs typeface="Calibri" pitchFamily="34" charset="-120"/>
              </a:rPr>
              <a:t>Daily FX position reporting to the State Bank of Pakistan</a:t>
            </a:r>
            <a:endParaRPr lang="en-US" sz="1350" dirty="0"/>
          </a:p>
        </p:txBody>
      </p:sp>
      <p:sp>
        <p:nvSpPr>
          <p:cNvPr id="8" name="Text 5"/>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C9D6E8"/>
                </a:solidFill>
                <a:latin typeface="Calibri" pitchFamily="34" charset="0"/>
                <a:ea typeface="Calibri" pitchFamily="34" charset="-122"/>
                <a:cs typeface="Calibri" pitchFamily="34" charset="-120"/>
              </a:rPr>
              <a:t>ICORE</a:t>
            </a:r>
            <a:endParaRPr lang="en-US" sz="800" dirty="0"/>
          </a:p>
        </p:txBody>
      </p:sp>
      <p:sp>
        <p:nvSpPr>
          <p:cNvPr id="9" name="Text 6"/>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C9D6E8"/>
                </a:solidFill>
                <a:latin typeface="Calibri" pitchFamily="34" charset="0"/>
                <a:ea typeface="Calibri" pitchFamily="34" charset="-122"/>
                <a:cs typeface="Calibri" pitchFamily="34" charset="-120"/>
              </a:rPr>
              <a:t>9</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1228</Words>
  <Application>Microsoft Office PowerPoint</Application>
  <PresentationFormat>Widescreen</PresentationFormat>
  <Paragraphs>436</Paragraphs>
  <Slides>75</Slides>
  <Notes>75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75</vt:i4>
      </vt:variant>
    </vt:vector>
  </HeadingPairs>
  <TitlesOfParts>
    <vt:vector size="79" baseType="lpstr">
      <vt:lpstr>Arial</vt:lpstr>
      <vt:lpstr>Calibri</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Shahid Lakhani</cp:lastModifiedBy>
  <cp:revision>2</cp:revision>
  <dcterms:created xsi:type="dcterms:W3CDTF">2026-08-08T06:28:28Z</dcterms:created>
  <dcterms:modified xsi:type="dcterms:W3CDTF">2026-08-12T11:12:27Z</dcterms:modified>
</cp:coreProperties>
</file>