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7" d="100"/>
          <a:sy n="67" d="100"/>
        </p:scale>
        <p:origin x="24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notesMaster" Target="notesMasters/notes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506979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8.xml"/><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3.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4.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5.xml"/><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6.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6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2.xml"/><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64.xml"/><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65.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6.xml"/><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7.xml"/><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8.xml"/><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69.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70.xml"/><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71.xml"/><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notesSlide" Target="../notesSlides/notesSlide73.xml"/><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4.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5.xml"/><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76.xml"/><Relationship Id="rId1" Type="http://schemas.openxmlformats.org/officeDocument/2006/relationships/slideLayout" Target="../slideLayouts/slideLayout1.xml"/></Relationships>
</file>

<file path=ppt/slides/_rels/slide7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7.xml"/><Relationship Id="rId1" Type="http://schemas.openxmlformats.org/officeDocument/2006/relationships/slideLayout" Target="../slideLayouts/slideLayout1.xml"/></Relationships>
</file>

<file path=ppt/slides/_rels/slide7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8.xml"/><Relationship Id="rId1" Type="http://schemas.openxmlformats.org/officeDocument/2006/relationships/slideLayout" Target="../slideLayouts/slideLayout1.xml"/></Relationships>
</file>

<file path=ppt/slides/_rels/slide7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79.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80.xml"/><Relationship Id="rId1" Type="http://schemas.openxmlformats.org/officeDocument/2006/relationships/slideLayout" Target="../slideLayouts/slideLayout1.xml"/></Relationships>
</file>

<file path=ppt/slides/_rels/slide8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81.xml"/><Relationship Id="rId1" Type="http://schemas.openxmlformats.org/officeDocument/2006/relationships/slideLayout" Target="../slideLayouts/slideLayout1.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8778240" y="-2194560"/>
            <a:ext cx="5943600" cy="5943600"/>
          </a:xfrm>
          <a:prstGeom prst="ellipse">
            <a:avLst/>
          </a:prstGeom>
          <a:solidFill>
            <a:srgbClr val="1B3F63"/>
          </a:solidFill>
          <a:ln/>
        </p:spPr>
        <p:txBody>
          <a:bodyPr/>
          <a:lstStyle/>
          <a:p>
            <a:endParaRPr lang="en-US"/>
          </a:p>
        </p:txBody>
      </p:sp>
      <p:sp>
        <p:nvSpPr>
          <p:cNvPr id="3" name="Shape 1"/>
          <p:cNvSpPr/>
          <p:nvPr/>
        </p:nvSpPr>
        <p:spPr>
          <a:xfrm>
            <a:off x="9692640" y="-1280160"/>
            <a:ext cx="4114800" cy="4114800"/>
          </a:xfrm>
          <a:prstGeom prst="ellipse">
            <a:avLst/>
          </a:prstGeom>
          <a:ln w="12700">
            <a:solidFill>
              <a:srgbClr val="C9971F"/>
            </a:solidFill>
            <a:prstDash val="solid"/>
          </a:ln>
        </p:spPr>
        <p:txBody>
          <a:bodyPr/>
          <a:lstStyle/>
          <a:p>
            <a:endParaRPr lang="en-US"/>
          </a:p>
        </p:txBody>
      </p:sp>
      <p:sp>
        <p:nvSpPr>
          <p:cNvPr id="4" name="Shape 2"/>
          <p:cNvSpPr/>
          <p:nvPr/>
        </p:nvSpPr>
        <p:spPr>
          <a:xfrm>
            <a:off x="-2011680" y="4206240"/>
            <a:ext cx="3840480" cy="3840480"/>
          </a:xfrm>
          <a:prstGeom prst="ellipse">
            <a:avLst/>
          </a:prstGeom>
          <a:ln w="19050">
            <a:solidFill>
              <a:srgbClr val="1B3F63"/>
            </a:solidFill>
            <a:prstDash val="solid"/>
          </a:ln>
        </p:spPr>
        <p:txBody>
          <a:bodyPr/>
          <a:lstStyle/>
          <a:p>
            <a:endParaRPr lang="en-US"/>
          </a:p>
        </p:txBody>
      </p:sp>
      <p:sp>
        <p:nvSpPr>
          <p:cNvPr id="5" name="Text 3"/>
          <p:cNvSpPr/>
          <p:nvPr/>
        </p:nvSpPr>
        <p:spPr>
          <a:xfrm>
            <a:off x="822960" y="2331720"/>
            <a:ext cx="8229600" cy="365760"/>
          </a:xfrm>
          <a:prstGeom prst="rect">
            <a:avLst/>
          </a:prstGeom>
          <a:noFill/>
          <a:ln/>
        </p:spPr>
        <p:txBody>
          <a:bodyPr wrap="square" rtlCol="0" anchor="ctr"/>
          <a:lstStyle/>
          <a:p>
            <a:pPr marL="0" indent="0">
              <a:buNone/>
            </a:pPr>
            <a:r>
              <a:rPr lang="en-US" sz="1400" b="1" kern="0" spc="220" dirty="0">
                <a:solidFill>
                  <a:srgbClr val="C9971F"/>
                </a:solidFill>
                <a:latin typeface="Calibri" pitchFamily="34" charset="0"/>
                <a:ea typeface="Calibri" pitchFamily="34" charset="-122"/>
                <a:cs typeface="Calibri" pitchFamily="34" charset="-120"/>
              </a:rPr>
              <a:t>ZEALOUS TECHNOLOGIES  •  PRODUCT OVERVIEW</a:t>
            </a:r>
            <a:endParaRPr lang="en-US" sz="1400" dirty="0"/>
          </a:p>
        </p:txBody>
      </p:sp>
      <p:sp>
        <p:nvSpPr>
          <p:cNvPr id="6" name="Text 4"/>
          <p:cNvSpPr/>
          <p:nvPr/>
        </p:nvSpPr>
        <p:spPr>
          <a:xfrm>
            <a:off x="777240" y="2651760"/>
            <a:ext cx="9875520" cy="1005840"/>
          </a:xfrm>
          <a:prstGeom prst="rect">
            <a:avLst/>
          </a:prstGeom>
          <a:noFill/>
          <a:ln/>
        </p:spPr>
        <p:txBody>
          <a:bodyPr wrap="square" rtlCol="0" anchor="ctr"/>
          <a:lstStyle/>
          <a:p>
            <a:pPr marL="0" indent="0">
              <a:buNone/>
            </a:pPr>
            <a:r>
              <a:rPr lang="en-US" sz="4600" b="1" dirty="0">
                <a:solidFill>
                  <a:srgbClr val="FFFFFF"/>
                </a:solidFill>
                <a:latin typeface="Cambria" pitchFamily="34" charset="0"/>
                <a:ea typeface="Cambria" pitchFamily="34" charset="-122"/>
                <a:cs typeface="Cambria" pitchFamily="34" charset="-120"/>
              </a:rPr>
              <a:t>FX Digitalization</a:t>
            </a:r>
            <a:endParaRPr lang="en-US" sz="4600" dirty="0"/>
          </a:p>
        </p:txBody>
      </p:sp>
      <p:sp>
        <p:nvSpPr>
          <p:cNvPr id="7" name="Text 5"/>
          <p:cNvSpPr/>
          <p:nvPr/>
        </p:nvSpPr>
        <p:spPr>
          <a:xfrm>
            <a:off x="822960" y="3703320"/>
            <a:ext cx="8869680" cy="548640"/>
          </a:xfrm>
          <a:prstGeom prst="rect">
            <a:avLst/>
          </a:prstGeom>
          <a:noFill/>
          <a:ln/>
        </p:spPr>
        <p:txBody>
          <a:bodyPr wrap="square" rtlCol="0" anchor="ctr"/>
          <a:lstStyle/>
          <a:p>
            <a:pPr marL="0" indent="0">
              <a:buNone/>
            </a:pPr>
            <a:r>
              <a:rPr lang="en-US" sz="1600" i="1" dirty="0">
                <a:solidFill>
                  <a:srgbClr val="C9D6E8"/>
                </a:solidFill>
                <a:latin typeface="Calibri" pitchFamily="34" charset="0"/>
                <a:ea typeface="Calibri" pitchFamily="34" charset="-122"/>
                <a:cs typeface="Calibri" pitchFamily="34" charset="-120"/>
              </a:rPr>
              <a:t>End-to-End Digitalization of FX Cases</a:t>
            </a:r>
            <a:endParaRPr lang="en-US" sz="1600" dirty="0"/>
          </a:p>
        </p:txBody>
      </p:sp>
      <p:sp>
        <p:nvSpPr>
          <p:cNvPr id="8" name="Shape 6"/>
          <p:cNvSpPr/>
          <p:nvPr/>
        </p:nvSpPr>
        <p:spPr>
          <a:xfrm>
            <a:off x="822960" y="5806440"/>
            <a:ext cx="914400" cy="0"/>
          </a:xfrm>
          <a:prstGeom prst="line">
            <a:avLst/>
          </a:prstGeom>
          <a:noFill/>
          <a:ln w="25400">
            <a:solidFill>
              <a:srgbClr val="C9971F"/>
            </a:solidFill>
            <a:prstDash val="solid"/>
          </a:ln>
        </p:spPr>
        <p:txBody>
          <a:bodyPr/>
          <a:lstStyle/>
          <a:p>
            <a:endParaRPr lang="en-US"/>
          </a:p>
        </p:txBody>
      </p:sp>
      <p:sp>
        <p:nvSpPr>
          <p:cNvPr id="9" name="Text 7"/>
          <p:cNvSpPr/>
          <p:nvPr/>
        </p:nvSpPr>
        <p:spPr>
          <a:xfrm>
            <a:off x="822960" y="5897880"/>
            <a:ext cx="5486400" cy="32004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Developed by Zealous Technologies</a:t>
            </a:r>
            <a:endParaRPr lang="en-US" sz="1300" dirty="0"/>
          </a:p>
        </p:txBody>
      </p:sp>
      <p:sp>
        <p:nvSpPr>
          <p:cNvPr id="10" name="Text 8"/>
          <p:cNvSpPr/>
          <p:nvPr/>
        </p:nvSpPr>
        <p:spPr>
          <a:xfrm>
            <a:off x="822960" y="6199632"/>
            <a:ext cx="5486400" cy="274320"/>
          </a:xfrm>
          <a:prstGeom prst="rect">
            <a:avLst/>
          </a:prstGeom>
          <a:noFill/>
          <a:ln/>
        </p:spPr>
        <p:txBody>
          <a:bodyPr wrap="square" rtlCol="0" anchor="ctr"/>
          <a:lstStyle/>
          <a:p>
            <a:pPr marL="0" indent="0">
              <a:buNone/>
            </a:pPr>
            <a:r>
              <a:rPr lang="en-US" sz="1100" dirty="0">
                <a:solidFill>
                  <a:srgbClr val="C9D6E8"/>
                </a:solidFill>
                <a:latin typeface="Calibri" pitchFamily="34" charset="0"/>
                <a:ea typeface="Calibri" pitchFamily="34" charset="-122"/>
                <a:cs typeface="Calibri" pitchFamily="34" charset="-120"/>
              </a:rPr>
              <a:t>zealoustechnologies.com</a:t>
            </a:r>
            <a:endParaRPr lang="en-US" sz="11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Process High level Workflow</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flat_cropped/slide10.png"/>
          <p:cNvPicPr>
            <a:picLocks noChangeAspect="1"/>
          </p:cNvPicPr>
          <p:nvPr/>
        </p:nvPicPr>
        <p:blipFill>
          <a:blip r:embed="rId3"/>
          <a:srcRect/>
          <a:stretch/>
        </p:blipFill>
        <p:spPr>
          <a:xfrm>
            <a:off x="914400" y="1828800"/>
            <a:ext cx="10360152" cy="43434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10</a:t>
            </a:r>
            <a:endParaRPr lang="en-US" sz="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Business Processes</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The request for this part of the project encompasses the following features:</a:t>
            </a:r>
            <a:endParaRPr lang="en-US" sz="1350" dirty="0"/>
          </a:p>
        </p:txBody>
      </p:sp>
      <p:sp>
        <p:nvSpPr>
          <p:cNvPr id="6" name="Shape 4"/>
          <p:cNvSpPr/>
          <p:nvPr/>
        </p:nvSpPr>
        <p:spPr>
          <a:xfrm>
            <a:off x="868680" y="2139696"/>
            <a:ext cx="82296" cy="82296"/>
          </a:xfrm>
          <a:prstGeom prst="ellipse">
            <a:avLst/>
          </a:prstGeom>
          <a:solidFill>
            <a:srgbClr val="C9971F"/>
          </a:solidFill>
          <a:ln/>
        </p:spPr>
        <p:txBody>
          <a:bodyPr/>
          <a:lstStyle/>
          <a:p>
            <a:endParaRPr lang="en-US"/>
          </a:p>
        </p:txBody>
      </p:sp>
      <p:sp>
        <p:nvSpPr>
          <p:cNvPr id="7" name="Text 5"/>
          <p:cNvSpPr/>
          <p:nvPr/>
        </p:nvSpPr>
        <p:spPr>
          <a:xfrm>
            <a:off x="1078992" y="2029968"/>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 web based portal is required to be established which will allow our clients to submit remittance approval cases.</a:t>
            </a:r>
            <a:endParaRPr lang="en-US" sz="1350" dirty="0"/>
          </a:p>
        </p:txBody>
      </p:sp>
      <p:sp>
        <p:nvSpPr>
          <p:cNvPr id="8" name="Shape 6"/>
          <p:cNvSpPr/>
          <p:nvPr/>
        </p:nvSpPr>
        <p:spPr>
          <a:xfrm>
            <a:off x="868680" y="2670048"/>
            <a:ext cx="82296" cy="82296"/>
          </a:xfrm>
          <a:prstGeom prst="ellipse">
            <a:avLst/>
          </a:prstGeom>
          <a:solidFill>
            <a:srgbClr val="C9971F"/>
          </a:solidFill>
          <a:ln/>
        </p:spPr>
        <p:txBody>
          <a:bodyPr/>
          <a:lstStyle/>
          <a:p>
            <a:endParaRPr lang="en-US"/>
          </a:p>
        </p:txBody>
      </p:sp>
      <p:sp>
        <p:nvSpPr>
          <p:cNvPr id="9" name="Text 7"/>
          <p:cNvSpPr/>
          <p:nvPr/>
        </p:nvSpPr>
        <p:spPr>
          <a:xfrm>
            <a:off x="1078992" y="256032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Client Login</a:t>
            </a:r>
            <a:endParaRPr lang="en-US" sz="1350" dirty="0"/>
          </a:p>
        </p:txBody>
      </p:sp>
      <p:sp>
        <p:nvSpPr>
          <p:cNvPr id="10" name="Shape 8"/>
          <p:cNvSpPr/>
          <p:nvPr/>
        </p:nvSpPr>
        <p:spPr>
          <a:xfrm>
            <a:off x="868680" y="3035808"/>
            <a:ext cx="82296" cy="82296"/>
          </a:xfrm>
          <a:prstGeom prst="ellipse">
            <a:avLst/>
          </a:prstGeom>
          <a:solidFill>
            <a:srgbClr val="C9971F"/>
          </a:solidFill>
          <a:ln/>
        </p:spPr>
        <p:txBody>
          <a:bodyPr/>
          <a:lstStyle/>
          <a:p>
            <a:endParaRPr lang="en-US"/>
          </a:p>
        </p:txBody>
      </p:sp>
      <p:sp>
        <p:nvSpPr>
          <p:cNvPr id="11" name="Text 9"/>
          <p:cNvSpPr/>
          <p:nvPr/>
        </p:nvSpPr>
        <p:spPr>
          <a:xfrm>
            <a:off x="1078992" y="2926080"/>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Clients will be required to create a new login ID and register for the first time using their approved email address.</a:t>
            </a:r>
            <a:endParaRPr lang="en-US" sz="1350" dirty="0"/>
          </a:p>
        </p:txBody>
      </p:sp>
      <p:sp>
        <p:nvSpPr>
          <p:cNvPr id="12" name="Shape 10"/>
          <p:cNvSpPr/>
          <p:nvPr/>
        </p:nvSpPr>
        <p:spPr>
          <a:xfrm>
            <a:off x="868680" y="3566160"/>
            <a:ext cx="82296" cy="82296"/>
          </a:xfrm>
          <a:prstGeom prst="ellipse">
            <a:avLst/>
          </a:prstGeom>
          <a:solidFill>
            <a:srgbClr val="C9971F"/>
          </a:solidFill>
          <a:ln/>
        </p:spPr>
        <p:txBody>
          <a:bodyPr/>
          <a:lstStyle/>
          <a:p>
            <a:endParaRPr lang="en-US"/>
          </a:p>
        </p:txBody>
      </p:sp>
      <p:sp>
        <p:nvSpPr>
          <p:cNvPr id="13" name="Text 11"/>
          <p:cNvSpPr/>
          <p:nvPr/>
        </p:nvSpPr>
        <p:spPr>
          <a:xfrm>
            <a:off x="1078992" y="3456432"/>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The email address entered by the client has to be pre-fed into the portal’s database by the bank.</a:t>
            </a:r>
            <a:endParaRPr lang="en-US" sz="1350" dirty="0"/>
          </a:p>
        </p:txBody>
      </p:sp>
      <p:sp>
        <p:nvSpPr>
          <p:cNvPr id="14" name="Shape 12"/>
          <p:cNvSpPr/>
          <p:nvPr/>
        </p:nvSpPr>
        <p:spPr>
          <a:xfrm>
            <a:off x="868680" y="4096512"/>
            <a:ext cx="82296" cy="82296"/>
          </a:xfrm>
          <a:prstGeom prst="ellipse">
            <a:avLst/>
          </a:prstGeom>
          <a:solidFill>
            <a:srgbClr val="C9971F"/>
          </a:solidFill>
          <a:ln/>
        </p:spPr>
        <p:txBody>
          <a:bodyPr/>
          <a:lstStyle/>
          <a:p>
            <a:endParaRPr lang="en-US"/>
          </a:p>
        </p:txBody>
      </p:sp>
      <p:sp>
        <p:nvSpPr>
          <p:cNvPr id="15" name="Text 13"/>
          <p:cNvSpPr/>
          <p:nvPr/>
        </p:nvSpPr>
        <p:spPr>
          <a:xfrm>
            <a:off x="1078992" y="3986784"/>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Any email address not available in the database has to be rejected by the portal and the user should not be allowed to register their login ID.</a:t>
            </a:r>
            <a:endParaRPr lang="en-US" sz="1350" dirty="0"/>
          </a:p>
        </p:txBody>
      </p:sp>
      <p:sp>
        <p:nvSpPr>
          <p:cNvPr id="16" name="Shape 14"/>
          <p:cNvSpPr/>
          <p:nvPr/>
        </p:nvSpPr>
        <p:spPr>
          <a:xfrm>
            <a:off x="868680" y="4626864"/>
            <a:ext cx="82296" cy="82296"/>
          </a:xfrm>
          <a:prstGeom prst="ellipse">
            <a:avLst/>
          </a:prstGeom>
          <a:solidFill>
            <a:srgbClr val="C9971F"/>
          </a:solidFill>
          <a:ln/>
        </p:spPr>
        <p:txBody>
          <a:bodyPr/>
          <a:lstStyle/>
          <a:p>
            <a:endParaRPr lang="en-US"/>
          </a:p>
        </p:txBody>
      </p:sp>
      <p:sp>
        <p:nvSpPr>
          <p:cNvPr id="17" name="Text 15"/>
          <p:cNvSpPr/>
          <p:nvPr/>
        </p:nvSpPr>
        <p:spPr>
          <a:xfrm>
            <a:off x="1078992" y="4517136"/>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Once an ID is registered, a system generated email confirmation should be sent to the email address.</a:t>
            </a:r>
            <a:endParaRPr lang="en-US" sz="1350" dirty="0"/>
          </a:p>
        </p:txBody>
      </p:sp>
      <p:sp>
        <p:nvSpPr>
          <p:cNvPr id="18" name="Shape 16"/>
          <p:cNvSpPr/>
          <p:nvPr/>
        </p:nvSpPr>
        <p:spPr>
          <a:xfrm>
            <a:off x="868680" y="5157216"/>
            <a:ext cx="82296" cy="82296"/>
          </a:xfrm>
          <a:prstGeom prst="ellipse">
            <a:avLst/>
          </a:prstGeom>
          <a:solidFill>
            <a:srgbClr val="C9971F"/>
          </a:solidFill>
          <a:ln/>
        </p:spPr>
        <p:txBody>
          <a:bodyPr/>
          <a:lstStyle/>
          <a:p>
            <a:endParaRPr lang="en-US"/>
          </a:p>
        </p:txBody>
      </p:sp>
      <p:sp>
        <p:nvSpPr>
          <p:cNvPr id="19" name="Text 17"/>
          <p:cNvSpPr/>
          <p:nvPr/>
        </p:nvSpPr>
        <p:spPr>
          <a:xfrm>
            <a:off x="1078992" y="5047488"/>
            <a:ext cx="10268712" cy="877824"/>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Password will be randomly generated upon each login attempt and sent across to the registered email address. Expiry time for the random password should be 3 minutes after which the user will have to re-generate a new password in order to login.</a:t>
            </a:r>
            <a:endParaRPr lang="en-US" sz="1350" dirty="0"/>
          </a:p>
        </p:txBody>
      </p:sp>
      <p:sp>
        <p:nvSpPr>
          <p:cNvPr id="20" name="Text 18"/>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21" name="Text 19"/>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11</a:t>
            </a:r>
            <a:endParaRPr lang="en-US" sz="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Admin</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Bank’s employees will be provided access to the portal and will be able to login through a user ID and password. Access given to bank employees will be via GIDA.</a:t>
            </a:r>
            <a:endParaRPr lang="en-US" sz="1350" dirty="0"/>
          </a:p>
        </p:txBody>
      </p:sp>
      <p:sp>
        <p:nvSpPr>
          <p:cNvPr id="6" name="Shape 4"/>
          <p:cNvSpPr/>
          <p:nvPr/>
        </p:nvSpPr>
        <p:spPr>
          <a:xfrm>
            <a:off x="868680" y="2523744"/>
            <a:ext cx="82296" cy="82296"/>
          </a:xfrm>
          <a:prstGeom prst="ellipse">
            <a:avLst/>
          </a:prstGeom>
          <a:solidFill>
            <a:srgbClr val="C9971F"/>
          </a:solidFill>
          <a:ln/>
        </p:spPr>
        <p:txBody>
          <a:bodyPr/>
          <a:lstStyle/>
          <a:p>
            <a:endParaRPr lang="en-US"/>
          </a:p>
        </p:txBody>
      </p:sp>
      <p:sp>
        <p:nvSpPr>
          <p:cNvPr id="7" name="Text 5"/>
          <p:cNvSpPr/>
          <p:nvPr/>
        </p:nvSpPr>
        <p:spPr>
          <a:xfrm>
            <a:off x="1078992" y="2414016"/>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Any changes in ID or respective user will be through GIDA. Which will have all rights to add or remove existing users along with Set up of account / Maintenance / Deletion or Addition</a:t>
            </a:r>
            <a:endParaRPr lang="en-US" sz="1350" dirty="0"/>
          </a:p>
        </p:txBody>
      </p:sp>
      <p:sp>
        <p:nvSpPr>
          <p:cNvPr id="8" name="Shape 6"/>
          <p:cNvSpPr/>
          <p:nvPr/>
        </p:nvSpPr>
        <p:spPr>
          <a:xfrm>
            <a:off x="868680" y="3273552"/>
            <a:ext cx="82296" cy="82296"/>
          </a:xfrm>
          <a:prstGeom prst="ellipse">
            <a:avLst/>
          </a:prstGeom>
          <a:solidFill>
            <a:srgbClr val="C9971F"/>
          </a:solidFill>
          <a:ln/>
        </p:spPr>
        <p:txBody>
          <a:bodyPr/>
          <a:lstStyle/>
          <a:p>
            <a:endParaRPr lang="en-US"/>
          </a:p>
        </p:txBody>
      </p:sp>
      <p:sp>
        <p:nvSpPr>
          <p:cNvPr id="9" name="Text 7"/>
          <p:cNvSpPr/>
          <p:nvPr/>
        </p:nvSpPr>
        <p:spPr>
          <a:xfrm>
            <a:off x="1078992" y="3163824"/>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Maker and checker roles will be assigned to each user.</a:t>
            </a:r>
            <a:endParaRPr lang="en-US" sz="1350" dirty="0"/>
          </a:p>
        </p:txBody>
      </p:sp>
      <p:sp>
        <p:nvSpPr>
          <p:cNvPr id="10" name="Shape 8"/>
          <p:cNvSpPr/>
          <p:nvPr/>
        </p:nvSpPr>
        <p:spPr>
          <a:xfrm>
            <a:off x="868680" y="3639312"/>
            <a:ext cx="82296" cy="82296"/>
          </a:xfrm>
          <a:prstGeom prst="ellipse">
            <a:avLst/>
          </a:prstGeom>
          <a:solidFill>
            <a:srgbClr val="C9971F"/>
          </a:solidFill>
          <a:ln/>
        </p:spPr>
        <p:txBody>
          <a:bodyPr/>
          <a:lstStyle/>
          <a:p>
            <a:endParaRPr lang="en-US"/>
          </a:p>
        </p:txBody>
      </p:sp>
      <p:sp>
        <p:nvSpPr>
          <p:cNvPr id="11" name="Text 9"/>
          <p:cNvSpPr/>
          <p:nvPr/>
        </p:nvSpPr>
        <p:spPr>
          <a:xfrm>
            <a:off x="1078992" y="3529584"/>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Users will be allowed to create a client profile using base code of the client as the unique identifier. (Falls under GIDA as per above mention process)</a:t>
            </a:r>
            <a:endParaRPr lang="en-US" sz="1350" dirty="0"/>
          </a:p>
        </p:txBody>
      </p:sp>
      <p:sp>
        <p:nvSpPr>
          <p:cNvPr id="12" name="Text 10"/>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3" name="Text 11"/>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12</a:t>
            </a:r>
            <a:endParaRPr lang="en-US" sz="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Admin</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1316736"/>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Client profile will allow up to 25 email addresses of the client to be fed and registered against a base code. A client registering for the first time will feed their email address on the portal. The portal will allow the client to proceed if the email address is active in the portal’s database. Check should be in place to alert the maker checker if the email address is already registered to another base code but should not prevent the users from creating it.</a:t>
            </a:r>
            <a:endParaRPr lang="en-US" sz="1350" dirty="0"/>
          </a:p>
        </p:txBody>
      </p:sp>
      <p:sp>
        <p:nvSpPr>
          <p:cNvPr id="6" name="Shape 4"/>
          <p:cNvSpPr/>
          <p:nvPr/>
        </p:nvSpPr>
        <p:spPr>
          <a:xfrm>
            <a:off x="868680" y="3182112"/>
            <a:ext cx="82296" cy="82296"/>
          </a:xfrm>
          <a:prstGeom prst="ellipse">
            <a:avLst/>
          </a:prstGeom>
          <a:solidFill>
            <a:srgbClr val="C9971F"/>
          </a:solidFill>
          <a:ln/>
        </p:spPr>
        <p:txBody>
          <a:bodyPr/>
          <a:lstStyle/>
          <a:p>
            <a:endParaRPr lang="en-US"/>
          </a:p>
        </p:txBody>
      </p:sp>
      <p:sp>
        <p:nvSpPr>
          <p:cNvPr id="7" name="Text 5"/>
          <p:cNvSpPr/>
          <p:nvPr/>
        </p:nvSpPr>
        <p:spPr>
          <a:xfrm>
            <a:off x="1078992" y="3072384"/>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Client / User should Also have option to select desired TAB with respect to Unit wise (e.g. If they option to choose PnR Unit so all the cases that fall under the respective department should be visible to client.</a:t>
            </a:r>
            <a:endParaRPr lang="en-US" sz="1350" dirty="0"/>
          </a:p>
        </p:txBody>
      </p:sp>
      <p:sp>
        <p:nvSpPr>
          <p:cNvPr id="8" name="Shape 6"/>
          <p:cNvSpPr/>
          <p:nvPr/>
        </p:nvSpPr>
        <p:spPr>
          <a:xfrm>
            <a:off x="868680" y="3931920"/>
            <a:ext cx="82296" cy="82296"/>
          </a:xfrm>
          <a:prstGeom prst="ellipse">
            <a:avLst/>
          </a:prstGeom>
          <a:solidFill>
            <a:srgbClr val="C9971F"/>
          </a:solidFill>
          <a:ln/>
        </p:spPr>
        <p:txBody>
          <a:bodyPr/>
          <a:lstStyle/>
          <a:p>
            <a:endParaRPr lang="en-US"/>
          </a:p>
        </p:txBody>
      </p:sp>
      <p:sp>
        <p:nvSpPr>
          <p:cNvPr id="9" name="Text 7"/>
          <p:cNvSpPr/>
          <p:nvPr/>
        </p:nvSpPr>
        <p:spPr>
          <a:xfrm>
            <a:off x="1078992" y="3822192"/>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Further, once respective Citi Department is selected then cases are subcategorized SBP Departments wise i.e. FEOD / EPD and so on, subject to nature of transaction and documents required</a:t>
            </a:r>
            <a:endParaRPr lang="en-US" sz="1350" dirty="0"/>
          </a:p>
        </p:txBody>
      </p:sp>
      <p:sp>
        <p:nvSpPr>
          <p:cNvPr id="10" name="Shape 8"/>
          <p:cNvSpPr/>
          <p:nvPr/>
        </p:nvSpPr>
        <p:spPr>
          <a:xfrm>
            <a:off x="868680" y="4681728"/>
            <a:ext cx="82296" cy="82296"/>
          </a:xfrm>
          <a:prstGeom prst="ellipse">
            <a:avLst/>
          </a:prstGeom>
          <a:solidFill>
            <a:srgbClr val="C9971F"/>
          </a:solidFill>
          <a:ln/>
        </p:spPr>
        <p:txBody>
          <a:bodyPr/>
          <a:lstStyle/>
          <a:p>
            <a:endParaRPr lang="en-US"/>
          </a:p>
        </p:txBody>
      </p:sp>
      <p:sp>
        <p:nvSpPr>
          <p:cNvPr id="11" name="Text 9"/>
          <p:cNvSpPr/>
          <p:nvPr/>
        </p:nvSpPr>
        <p:spPr>
          <a:xfrm>
            <a:off x="1078992" y="457200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Similarly the above mention process to be made available for client</a:t>
            </a:r>
            <a:endParaRPr lang="en-US" sz="1350" dirty="0"/>
          </a:p>
        </p:txBody>
      </p:sp>
      <p:sp>
        <p:nvSpPr>
          <p:cNvPr id="12" name="Text 10"/>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3" name="Text 11"/>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13</a:t>
            </a:r>
            <a:endParaRPr lang="en-US" sz="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Admin</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438912"/>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Users will be allowed to be linked to each Product stream. A single user cannot be assigned to more than one Product stream.</a:t>
            </a:r>
            <a:endParaRPr lang="en-US" sz="1200" dirty="0"/>
          </a:p>
        </p:txBody>
      </p:sp>
      <p:sp>
        <p:nvSpPr>
          <p:cNvPr id="6" name="Shape 4"/>
          <p:cNvSpPr/>
          <p:nvPr/>
        </p:nvSpPr>
        <p:spPr>
          <a:xfrm>
            <a:off x="868680" y="2304288"/>
            <a:ext cx="82296" cy="82296"/>
          </a:xfrm>
          <a:prstGeom prst="ellipse">
            <a:avLst/>
          </a:prstGeom>
          <a:solidFill>
            <a:srgbClr val="C9971F"/>
          </a:solidFill>
          <a:ln/>
        </p:spPr>
        <p:txBody>
          <a:bodyPr/>
          <a:lstStyle/>
          <a:p>
            <a:endParaRPr lang="en-US"/>
          </a:p>
        </p:txBody>
      </p:sp>
      <p:sp>
        <p:nvSpPr>
          <p:cNvPr id="7" name="Text 5"/>
          <p:cNvSpPr/>
          <p:nvPr/>
        </p:nvSpPr>
        <p:spPr>
          <a:xfrm>
            <a:off x="1078992" y="2194560"/>
            <a:ext cx="10268712" cy="658368"/>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Users will be allowed to create case Templates on the portal linked to each Product stream. Each Template will have a unique title which will be in line with SBP defined Templates.</a:t>
            </a:r>
            <a:endParaRPr lang="en-US" sz="1200" dirty="0"/>
          </a:p>
        </p:txBody>
      </p:sp>
      <p:sp>
        <p:nvSpPr>
          <p:cNvPr id="8" name="Shape 6"/>
          <p:cNvSpPr/>
          <p:nvPr/>
        </p:nvSpPr>
        <p:spPr>
          <a:xfrm>
            <a:off x="868680" y="3054096"/>
            <a:ext cx="82296" cy="82296"/>
          </a:xfrm>
          <a:prstGeom prst="ellipse">
            <a:avLst/>
          </a:prstGeom>
          <a:solidFill>
            <a:srgbClr val="C9971F"/>
          </a:solidFill>
          <a:ln/>
        </p:spPr>
        <p:txBody>
          <a:bodyPr/>
          <a:lstStyle/>
          <a:p>
            <a:endParaRPr lang="en-US"/>
          </a:p>
        </p:txBody>
      </p:sp>
      <p:sp>
        <p:nvSpPr>
          <p:cNvPr id="9" name="Text 7"/>
          <p:cNvSpPr/>
          <p:nvPr/>
        </p:nvSpPr>
        <p:spPr>
          <a:xfrm>
            <a:off x="1078992" y="2944368"/>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Portal should allow up to 500 templates to be created.</a:t>
            </a:r>
            <a:endParaRPr lang="en-US" sz="1200" dirty="0"/>
          </a:p>
        </p:txBody>
      </p:sp>
      <p:sp>
        <p:nvSpPr>
          <p:cNvPr id="10" name="Shape 8"/>
          <p:cNvSpPr/>
          <p:nvPr/>
        </p:nvSpPr>
        <p:spPr>
          <a:xfrm>
            <a:off x="868680" y="3419856"/>
            <a:ext cx="82296" cy="82296"/>
          </a:xfrm>
          <a:prstGeom prst="ellipse">
            <a:avLst/>
          </a:prstGeom>
          <a:solidFill>
            <a:srgbClr val="C9971F"/>
          </a:solidFill>
          <a:ln/>
        </p:spPr>
        <p:txBody>
          <a:bodyPr/>
          <a:lstStyle/>
          <a:p>
            <a:endParaRPr lang="en-US"/>
          </a:p>
        </p:txBody>
      </p:sp>
      <p:sp>
        <p:nvSpPr>
          <p:cNvPr id="11" name="Text 9"/>
          <p:cNvSpPr/>
          <p:nvPr/>
        </p:nvSpPr>
        <p:spPr>
          <a:xfrm>
            <a:off x="1078992" y="3310128"/>
            <a:ext cx="10268712" cy="658368"/>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Users will be allowed to create fields under each template. The fields will have unique titles under each template and clients will be allowed to feed in data against each field.</a:t>
            </a:r>
            <a:endParaRPr lang="en-US" sz="1200" dirty="0"/>
          </a:p>
        </p:txBody>
      </p:sp>
      <p:sp>
        <p:nvSpPr>
          <p:cNvPr id="12" name="Shape 10"/>
          <p:cNvSpPr/>
          <p:nvPr/>
        </p:nvSpPr>
        <p:spPr>
          <a:xfrm>
            <a:off x="868680" y="4169664"/>
            <a:ext cx="82296" cy="82296"/>
          </a:xfrm>
          <a:prstGeom prst="ellipse">
            <a:avLst/>
          </a:prstGeom>
          <a:solidFill>
            <a:srgbClr val="C9971F"/>
          </a:solidFill>
          <a:ln/>
        </p:spPr>
        <p:txBody>
          <a:bodyPr/>
          <a:lstStyle/>
          <a:p>
            <a:endParaRPr lang="en-US"/>
          </a:p>
        </p:txBody>
      </p:sp>
      <p:sp>
        <p:nvSpPr>
          <p:cNvPr id="13" name="Text 11"/>
          <p:cNvSpPr/>
          <p:nvPr/>
        </p:nvSpPr>
        <p:spPr>
          <a:xfrm>
            <a:off x="1078992" y="4059936"/>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Field characters length to be defined by the user.</a:t>
            </a:r>
            <a:endParaRPr lang="en-US" sz="1200" dirty="0"/>
          </a:p>
        </p:txBody>
      </p:sp>
      <p:sp>
        <p:nvSpPr>
          <p:cNvPr id="14" name="Shape 12"/>
          <p:cNvSpPr/>
          <p:nvPr/>
        </p:nvSpPr>
        <p:spPr>
          <a:xfrm>
            <a:off x="868680" y="4535424"/>
            <a:ext cx="82296" cy="82296"/>
          </a:xfrm>
          <a:prstGeom prst="ellipse">
            <a:avLst/>
          </a:prstGeom>
          <a:solidFill>
            <a:srgbClr val="C9971F"/>
          </a:solidFill>
          <a:ln/>
        </p:spPr>
        <p:txBody>
          <a:bodyPr/>
          <a:lstStyle/>
          <a:p>
            <a:endParaRPr lang="en-US"/>
          </a:p>
        </p:txBody>
      </p:sp>
      <p:sp>
        <p:nvSpPr>
          <p:cNvPr id="15" name="Text 13"/>
          <p:cNvSpPr/>
          <p:nvPr/>
        </p:nvSpPr>
        <p:spPr>
          <a:xfrm>
            <a:off x="1078992" y="4425696"/>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User will be allowed to select field as mandatory or optional.</a:t>
            </a:r>
            <a:endParaRPr lang="en-US" sz="1200" dirty="0"/>
          </a:p>
        </p:txBody>
      </p:sp>
      <p:sp>
        <p:nvSpPr>
          <p:cNvPr id="16" name="Shape 14"/>
          <p:cNvSpPr/>
          <p:nvPr/>
        </p:nvSpPr>
        <p:spPr>
          <a:xfrm>
            <a:off x="868680" y="4901184"/>
            <a:ext cx="82296" cy="82296"/>
          </a:xfrm>
          <a:prstGeom prst="ellipse">
            <a:avLst/>
          </a:prstGeom>
          <a:solidFill>
            <a:srgbClr val="C9971F"/>
          </a:solidFill>
          <a:ln/>
        </p:spPr>
        <p:txBody>
          <a:bodyPr/>
          <a:lstStyle/>
          <a:p>
            <a:endParaRPr lang="en-US"/>
          </a:p>
        </p:txBody>
      </p:sp>
      <p:sp>
        <p:nvSpPr>
          <p:cNvPr id="17" name="Text 15"/>
          <p:cNvSpPr/>
          <p:nvPr/>
        </p:nvSpPr>
        <p:spPr>
          <a:xfrm>
            <a:off x="1078992" y="4791456"/>
            <a:ext cx="10268712" cy="658368"/>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Users will be allowed to create a document upload list under each template. Client will be allowed to upload up to 10 attachments against each template with a maximum upload size of 200MB.</a:t>
            </a:r>
            <a:endParaRPr lang="en-US" sz="1200" dirty="0"/>
          </a:p>
        </p:txBody>
      </p:sp>
      <p:sp>
        <p:nvSpPr>
          <p:cNvPr id="18" name="Shape 16"/>
          <p:cNvSpPr/>
          <p:nvPr/>
        </p:nvSpPr>
        <p:spPr>
          <a:xfrm>
            <a:off x="868680" y="5650992"/>
            <a:ext cx="82296" cy="82296"/>
          </a:xfrm>
          <a:prstGeom prst="ellipse">
            <a:avLst/>
          </a:prstGeom>
          <a:solidFill>
            <a:srgbClr val="C9971F"/>
          </a:solidFill>
          <a:ln/>
        </p:spPr>
        <p:txBody>
          <a:bodyPr/>
          <a:lstStyle/>
          <a:p>
            <a:endParaRPr lang="en-US"/>
          </a:p>
        </p:txBody>
      </p:sp>
      <p:sp>
        <p:nvSpPr>
          <p:cNvPr id="19" name="Text 17"/>
          <p:cNvSpPr/>
          <p:nvPr/>
        </p:nvSpPr>
        <p:spPr>
          <a:xfrm>
            <a:off x="1078992" y="5541264"/>
            <a:ext cx="10268712" cy="658368"/>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Apart from mandatory documents, SBP allows up to 5 additional documents that can be uploaded and each file cannot exceed 5mb or else we won’t be able to upload it. Similar approach to taken else it will contradict from SBP.</a:t>
            </a:r>
            <a:endParaRPr lang="en-US" sz="1200" dirty="0"/>
          </a:p>
        </p:txBody>
      </p:sp>
      <p:sp>
        <p:nvSpPr>
          <p:cNvPr id="20" name="Shape 18"/>
          <p:cNvSpPr/>
          <p:nvPr/>
        </p:nvSpPr>
        <p:spPr>
          <a:xfrm>
            <a:off x="868680" y="6400800"/>
            <a:ext cx="82296" cy="82296"/>
          </a:xfrm>
          <a:prstGeom prst="ellipse">
            <a:avLst/>
          </a:prstGeom>
          <a:solidFill>
            <a:srgbClr val="C9971F"/>
          </a:solidFill>
          <a:ln/>
        </p:spPr>
        <p:txBody>
          <a:bodyPr/>
          <a:lstStyle/>
          <a:p>
            <a:endParaRPr lang="en-US"/>
          </a:p>
        </p:txBody>
      </p:sp>
      <p:sp>
        <p:nvSpPr>
          <p:cNvPr id="21" name="Text 19"/>
          <p:cNvSpPr/>
          <p:nvPr/>
        </p:nvSpPr>
        <p:spPr>
          <a:xfrm>
            <a:off x="1078992" y="6291072"/>
            <a:ext cx="10268712" cy="438912"/>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The process of creating or amending an existing template will be through a maker and checker process.</a:t>
            </a:r>
            <a:endParaRPr lang="en-US" sz="1200" dirty="0"/>
          </a:p>
        </p:txBody>
      </p:sp>
      <p:sp>
        <p:nvSpPr>
          <p:cNvPr id="22" name="Text 20"/>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23" name="Text 21"/>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14</a:t>
            </a:r>
            <a:endParaRPr lang="en-US" sz="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Front-end</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Each Product steam should have six Queues. These include All Cases, In-scrutiny Cases, SBP submitted Cases Approved Cases, Discrepant Cases and Rejected Cases.</a:t>
            </a:r>
            <a:endParaRPr lang="en-US" sz="1350" dirty="0"/>
          </a:p>
        </p:txBody>
      </p:sp>
      <p:sp>
        <p:nvSpPr>
          <p:cNvPr id="6" name="Shape 4"/>
          <p:cNvSpPr/>
          <p:nvPr/>
        </p:nvSpPr>
        <p:spPr>
          <a:xfrm>
            <a:off x="868680" y="2523744"/>
            <a:ext cx="82296" cy="82296"/>
          </a:xfrm>
          <a:prstGeom prst="ellipse">
            <a:avLst/>
          </a:prstGeom>
          <a:solidFill>
            <a:srgbClr val="C9971F"/>
          </a:solidFill>
          <a:ln/>
        </p:spPr>
        <p:txBody>
          <a:bodyPr/>
          <a:lstStyle/>
          <a:p>
            <a:endParaRPr lang="en-US"/>
          </a:p>
        </p:txBody>
      </p:sp>
      <p:sp>
        <p:nvSpPr>
          <p:cNvPr id="7" name="Text 5"/>
          <p:cNvSpPr/>
          <p:nvPr/>
        </p:nvSpPr>
        <p:spPr>
          <a:xfrm>
            <a:off x="1078992" y="2414016"/>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 client will be allowed to access a template against each Product steam and submit a case.</a:t>
            </a:r>
            <a:endParaRPr lang="en-US" sz="1350" dirty="0"/>
          </a:p>
        </p:txBody>
      </p:sp>
      <p:sp>
        <p:nvSpPr>
          <p:cNvPr id="8" name="Shape 6"/>
          <p:cNvSpPr/>
          <p:nvPr/>
        </p:nvSpPr>
        <p:spPr>
          <a:xfrm>
            <a:off x="868680" y="3054096"/>
            <a:ext cx="82296" cy="82296"/>
          </a:xfrm>
          <a:prstGeom prst="ellipse">
            <a:avLst/>
          </a:prstGeom>
          <a:solidFill>
            <a:srgbClr val="C9971F"/>
          </a:solidFill>
          <a:ln/>
        </p:spPr>
        <p:txBody>
          <a:bodyPr/>
          <a:lstStyle/>
          <a:p>
            <a:endParaRPr lang="en-US"/>
          </a:p>
        </p:txBody>
      </p:sp>
      <p:sp>
        <p:nvSpPr>
          <p:cNvPr id="9" name="Text 7"/>
          <p:cNvSpPr/>
          <p:nvPr/>
        </p:nvSpPr>
        <p:spPr>
          <a:xfrm>
            <a:off x="1078992" y="2944368"/>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 unique Case Reference Number will be assigned to each case by the portal which will be visible to the client and the user. The format of the reference number should be aligned with the requirement of SBP.</a:t>
            </a:r>
            <a:endParaRPr lang="en-US" sz="1350" dirty="0"/>
          </a:p>
        </p:txBody>
      </p:sp>
      <p:sp>
        <p:nvSpPr>
          <p:cNvPr id="10" name="Shape 8"/>
          <p:cNvSpPr/>
          <p:nvPr/>
        </p:nvSpPr>
        <p:spPr>
          <a:xfrm>
            <a:off x="868680" y="3803904"/>
            <a:ext cx="82296" cy="82296"/>
          </a:xfrm>
          <a:prstGeom prst="ellipse">
            <a:avLst/>
          </a:prstGeom>
          <a:solidFill>
            <a:srgbClr val="C9971F"/>
          </a:solidFill>
          <a:ln/>
        </p:spPr>
        <p:txBody>
          <a:bodyPr/>
          <a:lstStyle/>
          <a:p>
            <a:endParaRPr lang="en-US"/>
          </a:p>
        </p:txBody>
      </p:sp>
      <p:sp>
        <p:nvSpPr>
          <p:cNvPr id="11" name="Text 9"/>
          <p:cNvSpPr/>
          <p:nvPr/>
        </p:nvSpPr>
        <p:spPr>
          <a:xfrm>
            <a:off x="1078992" y="3694176"/>
            <a:ext cx="10268712" cy="877824"/>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Upon submission of a case, a system generated email will be sent to all registered email addresses under a client’s base code. Same notification be applicable when case is Discrepant / Approved / Decline / Under Processing / or any other status of case</a:t>
            </a:r>
            <a:endParaRPr lang="en-US" sz="1350" dirty="0"/>
          </a:p>
        </p:txBody>
      </p:sp>
      <p:sp>
        <p:nvSpPr>
          <p:cNvPr id="12" name="Shape 10"/>
          <p:cNvSpPr/>
          <p:nvPr/>
        </p:nvSpPr>
        <p:spPr>
          <a:xfrm>
            <a:off x="868680" y="4773168"/>
            <a:ext cx="82296" cy="82296"/>
          </a:xfrm>
          <a:prstGeom prst="ellipse">
            <a:avLst/>
          </a:prstGeom>
          <a:solidFill>
            <a:srgbClr val="C9971F"/>
          </a:solidFill>
          <a:ln/>
        </p:spPr>
        <p:txBody>
          <a:bodyPr/>
          <a:lstStyle/>
          <a:p>
            <a:endParaRPr lang="en-US"/>
          </a:p>
        </p:txBody>
      </p:sp>
      <p:sp>
        <p:nvSpPr>
          <p:cNvPr id="13" name="Text 11"/>
          <p:cNvSpPr/>
          <p:nvPr/>
        </p:nvSpPr>
        <p:spPr>
          <a:xfrm>
            <a:off x="1078992" y="466344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Clients and users will be allowed to query a case using this reference number.</a:t>
            </a:r>
            <a:endParaRPr lang="en-US" sz="1350" dirty="0"/>
          </a:p>
        </p:txBody>
      </p:sp>
      <p:sp>
        <p:nvSpPr>
          <p:cNvPr id="14" name="Text 12"/>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5" name="Text 13"/>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15</a:t>
            </a:r>
            <a:endParaRPr lang="en-US" sz="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Front-end</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The case will land in the In-Scrutiny Cases Queue by default.</a:t>
            </a:r>
            <a:endParaRPr lang="en-US" sz="1350" dirty="0"/>
          </a:p>
        </p:txBody>
      </p:sp>
      <p:sp>
        <p:nvSpPr>
          <p:cNvPr id="6" name="Shape 4"/>
          <p:cNvSpPr/>
          <p:nvPr/>
        </p:nvSpPr>
        <p:spPr>
          <a:xfrm>
            <a:off x="868680" y="2139696"/>
            <a:ext cx="82296" cy="82296"/>
          </a:xfrm>
          <a:prstGeom prst="ellipse">
            <a:avLst/>
          </a:prstGeom>
          <a:solidFill>
            <a:srgbClr val="C9971F"/>
          </a:solidFill>
          <a:ln/>
        </p:spPr>
        <p:txBody>
          <a:bodyPr/>
          <a:lstStyle/>
          <a:p>
            <a:endParaRPr lang="en-US"/>
          </a:p>
        </p:txBody>
      </p:sp>
      <p:sp>
        <p:nvSpPr>
          <p:cNvPr id="7" name="Text 5"/>
          <p:cNvSpPr/>
          <p:nvPr/>
        </p:nvSpPr>
        <p:spPr>
          <a:xfrm>
            <a:off x="1078992" y="2029968"/>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User will have the option through a maker checker to change the status of a case and move it into a different Queue. User will also be required to provide comments at the time of change of Queue. Comments can be up to 1000 characters.</a:t>
            </a:r>
            <a:endParaRPr lang="en-US" sz="1350" dirty="0"/>
          </a:p>
        </p:txBody>
      </p:sp>
      <p:sp>
        <p:nvSpPr>
          <p:cNvPr id="8" name="Shape 6"/>
          <p:cNvSpPr/>
          <p:nvPr/>
        </p:nvSpPr>
        <p:spPr>
          <a:xfrm>
            <a:off x="868680" y="2889504"/>
            <a:ext cx="82296" cy="82296"/>
          </a:xfrm>
          <a:prstGeom prst="ellipse">
            <a:avLst/>
          </a:prstGeom>
          <a:solidFill>
            <a:srgbClr val="C9971F"/>
          </a:solidFill>
          <a:ln/>
        </p:spPr>
        <p:txBody>
          <a:bodyPr/>
          <a:lstStyle/>
          <a:p>
            <a:endParaRPr lang="en-US"/>
          </a:p>
        </p:txBody>
      </p:sp>
      <p:sp>
        <p:nvSpPr>
          <p:cNvPr id="9" name="Text 7"/>
          <p:cNvSpPr/>
          <p:nvPr/>
        </p:nvSpPr>
        <p:spPr>
          <a:xfrm>
            <a:off x="1078992" y="2779776"/>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For each change in Queue of a case, a system generated email will be sent to all registered email addresses under a client’s base code i.e. Discrepant / Approved / Declined / Under Processing.</a:t>
            </a:r>
            <a:endParaRPr lang="en-US" sz="1350" dirty="0"/>
          </a:p>
        </p:txBody>
      </p:sp>
      <p:sp>
        <p:nvSpPr>
          <p:cNvPr id="10" name="Text 8"/>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1" name="Text 9"/>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16</a:t>
            </a:r>
            <a:endParaRPr lang="en-US" sz="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Front-end</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877824"/>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Similar queue should be available internally within Citi with enhanced options to track case at each level from Maker to Final Concurrence (Respect Unit Heads / Regulatory Head / Compliance Head) once client request is received at Citi bucket</a:t>
            </a:r>
            <a:endParaRPr lang="en-US" sz="1350" dirty="0"/>
          </a:p>
        </p:txBody>
      </p:sp>
      <p:sp>
        <p:nvSpPr>
          <p:cNvPr id="6" name="Shape 4"/>
          <p:cNvSpPr/>
          <p:nvPr/>
        </p:nvSpPr>
        <p:spPr>
          <a:xfrm>
            <a:off x="868680" y="2743200"/>
            <a:ext cx="82296" cy="82296"/>
          </a:xfrm>
          <a:prstGeom prst="ellipse">
            <a:avLst/>
          </a:prstGeom>
          <a:solidFill>
            <a:srgbClr val="C9971F"/>
          </a:solidFill>
          <a:ln/>
        </p:spPr>
        <p:txBody>
          <a:bodyPr/>
          <a:lstStyle/>
          <a:p>
            <a:endParaRPr lang="en-US"/>
          </a:p>
        </p:txBody>
      </p:sp>
      <p:sp>
        <p:nvSpPr>
          <p:cNvPr id="7" name="Text 5"/>
          <p:cNvSpPr/>
          <p:nvPr/>
        </p:nvSpPr>
        <p:spPr>
          <a:xfrm>
            <a:off x="1078992" y="2633472"/>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Maker scrutinize the documents provided by client (in ideal scenario if all docs are in order same will be moved to Checker queue</a:t>
            </a:r>
            <a:endParaRPr lang="en-US" sz="1350" dirty="0"/>
          </a:p>
        </p:txBody>
      </p:sp>
      <p:sp>
        <p:nvSpPr>
          <p:cNvPr id="8" name="Shape 6"/>
          <p:cNvSpPr/>
          <p:nvPr/>
        </p:nvSpPr>
        <p:spPr>
          <a:xfrm>
            <a:off x="868680" y="3273552"/>
            <a:ext cx="82296" cy="82296"/>
          </a:xfrm>
          <a:prstGeom prst="ellipse">
            <a:avLst/>
          </a:prstGeom>
          <a:solidFill>
            <a:srgbClr val="C9971F"/>
          </a:solidFill>
          <a:ln/>
        </p:spPr>
        <p:txBody>
          <a:bodyPr/>
          <a:lstStyle/>
          <a:p>
            <a:endParaRPr lang="en-US"/>
          </a:p>
        </p:txBody>
      </p:sp>
      <p:sp>
        <p:nvSpPr>
          <p:cNvPr id="9" name="Text 7"/>
          <p:cNvSpPr/>
          <p:nvPr/>
        </p:nvSpPr>
        <p:spPr>
          <a:xfrm>
            <a:off x="1078992" y="3163824"/>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Checker will review the same and move the case to next queue to Unit Head</a:t>
            </a:r>
            <a:endParaRPr lang="en-US" sz="1350" dirty="0"/>
          </a:p>
        </p:txBody>
      </p:sp>
      <p:sp>
        <p:nvSpPr>
          <p:cNvPr id="10" name="Shape 8"/>
          <p:cNvSpPr/>
          <p:nvPr/>
        </p:nvSpPr>
        <p:spPr>
          <a:xfrm>
            <a:off x="868680" y="3639312"/>
            <a:ext cx="82296" cy="82296"/>
          </a:xfrm>
          <a:prstGeom prst="ellipse">
            <a:avLst/>
          </a:prstGeom>
          <a:solidFill>
            <a:srgbClr val="C9971F"/>
          </a:solidFill>
          <a:ln/>
        </p:spPr>
        <p:txBody>
          <a:bodyPr/>
          <a:lstStyle/>
          <a:p>
            <a:endParaRPr lang="en-US"/>
          </a:p>
        </p:txBody>
      </p:sp>
      <p:sp>
        <p:nvSpPr>
          <p:cNvPr id="11" name="Text 9"/>
          <p:cNvSpPr/>
          <p:nvPr/>
        </p:nvSpPr>
        <p:spPr>
          <a:xfrm>
            <a:off x="1078992" y="3529584"/>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Similarly it will be pass on to Regulatory / Compliance Head respectively for the final concurrence before submission</a:t>
            </a:r>
            <a:endParaRPr lang="en-US" sz="1350" dirty="0"/>
          </a:p>
        </p:txBody>
      </p:sp>
      <p:sp>
        <p:nvSpPr>
          <p:cNvPr id="12" name="Shape 10"/>
          <p:cNvSpPr/>
          <p:nvPr/>
        </p:nvSpPr>
        <p:spPr>
          <a:xfrm>
            <a:off x="868680" y="4169664"/>
            <a:ext cx="82296" cy="82296"/>
          </a:xfrm>
          <a:prstGeom prst="ellipse">
            <a:avLst/>
          </a:prstGeom>
          <a:solidFill>
            <a:srgbClr val="C9971F"/>
          </a:solidFill>
          <a:ln/>
        </p:spPr>
        <p:txBody>
          <a:bodyPr/>
          <a:lstStyle/>
          <a:p>
            <a:endParaRPr lang="en-US"/>
          </a:p>
        </p:txBody>
      </p:sp>
      <p:sp>
        <p:nvSpPr>
          <p:cNvPr id="13" name="Text 11"/>
          <p:cNvSpPr/>
          <p:nvPr/>
        </p:nvSpPr>
        <p:spPr>
          <a:xfrm>
            <a:off x="1078992" y="4059936"/>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At each stage of Queue there should be an option for notification to respective authority who will be reviewing the case along with comment box support by time/ date</a:t>
            </a:r>
            <a:endParaRPr lang="en-US" sz="1350" dirty="0"/>
          </a:p>
        </p:txBody>
      </p:sp>
      <p:sp>
        <p:nvSpPr>
          <p:cNvPr id="14" name="Shape 12"/>
          <p:cNvSpPr/>
          <p:nvPr/>
        </p:nvSpPr>
        <p:spPr>
          <a:xfrm>
            <a:off x="868680" y="4919472"/>
            <a:ext cx="82296" cy="82296"/>
          </a:xfrm>
          <a:prstGeom prst="ellipse">
            <a:avLst/>
          </a:prstGeom>
          <a:solidFill>
            <a:srgbClr val="C9971F"/>
          </a:solidFill>
          <a:ln/>
        </p:spPr>
        <p:txBody>
          <a:bodyPr/>
          <a:lstStyle/>
          <a:p>
            <a:endParaRPr lang="en-US"/>
          </a:p>
        </p:txBody>
      </p:sp>
      <p:sp>
        <p:nvSpPr>
          <p:cNvPr id="15" name="Text 13"/>
          <p:cNvSpPr/>
          <p:nvPr/>
        </p:nvSpPr>
        <p:spPr>
          <a:xfrm>
            <a:off x="1078992" y="4809744"/>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After final feedback from all stake holder a notification to be received at all levels when request is ready for submission</a:t>
            </a:r>
            <a:endParaRPr lang="en-US" sz="1350" dirty="0"/>
          </a:p>
        </p:txBody>
      </p:sp>
      <p:sp>
        <p:nvSpPr>
          <p:cNvPr id="16" name="Text 14"/>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7" name="Text 15"/>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17</a:t>
            </a:r>
            <a:endParaRPr lang="en-US" sz="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Business Processes</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Emails sent across by the portal should be through Citi’s exchange servers.</a:t>
            </a:r>
            <a:endParaRPr lang="en-US" sz="1350" dirty="0"/>
          </a:p>
        </p:txBody>
      </p:sp>
      <p:sp>
        <p:nvSpPr>
          <p:cNvPr id="6" name="Shape 4"/>
          <p:cNvSpPr/>
          <p:nvPr/>
        </p:nvSpPr>
        <p:spPr>
          <a:xfrm>
            <a:off x="868680" y="2139696"/>
            <a:ext cx="82296" cy="82296"/>
          </a:xfrm>
          <a:prstGeom prst="ellipse">
            <a:avLst/>
          </a:prstGeom>
          <a:solidFill>
            <a:srgbClr val="C9971F"/>
          </a:solidFill>
          <a:ln/>
        </p:spPr>
        <p:txBody>
          <a:bodyPr/>
          <a:lstStyle/>
          <a:p>
            <a:endParaRPr lang="en-US"/>
          </a:p>
        </p:txBody>
      </p:sp>
      <p:sp>
        <p:nvSpPr>
          <p:cNvPr id="7" name="Text 5"/>
          <p:cNvSpPr/>
          <p:nvPr/>
        </p:nvSpPr>
        <p:spPr>
          <a:xfrm>
            <a:off x="1078992" y="2029968"/>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Clients login ID will be mapped to a base code and the logged in client can only see cases related to their company i.e. uploaded against their base code.</a:t>
            </a:r>
            <a:endParaRPr lang="en-US" sz="1350" dirty="0"/>
          </a:p>
        </p:txBody>
      </p:sp>
      <p:sp>
        <p:nvSpPr>
          <p:cNvPr id="8" name="Shape 6"/>
          <p:cNvSpPr/>
          <p:nvPr/>
        </p:nvSpPr>
        <p:spPr>
          <a:xfrm>
            <a:off x="868680" y="2670048"/>
            <a:ext cx="82296" cy="82296"/>
          </a:xfrm>
          <a:prstGeom prst="ellipse">
            <a:avLst/>
          </a:prstGeom>
          <a:solidFill>
            <a:srgbClr val="C9971F"/>
          </a:solidFill>
          <a:ln/>
        </p:spPr>
        <p:txBody>
          <a:bodyPr/>
          <a:lstStyle/>
          <a:p>
            <a:endParaRPr lang="en-US"/>
          </a:p>
        </p:txBody>
      </p:sp>
      <p:sp>
        <p:nvSpPr>
          <p:cNvPr id="9" name="Text 7"/>
          <p:cNvSpPr/>
          <p:nvPr/>
        </p:nvSpPr>
        <p:spPr>
          <a:xfrm>
            <a:off x="1078992" y="2560320"/>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Client login ID to be blocked after three unsuccessful attempts. User (maker/checker) will be allowed to unblock a client ID.</a:t>
            </a:r>
            <a:endParaRPr lang="en-US" sz="1350" dirty="0"/>
          </a:p>
        </p:txBody>
      </p:sp>
      <p:sp>
        <p:nvSpPr>
          <p:cNvPr id="10" name="Shape 8"/>
          <p:cNvSpPr/>
          <p:nvPr/>
        </p:nvSpPr>
        <p:spPr>
          <a:xfrm>
            <a:off x="868680" y="3200400"/>
            <a:ext cx="82296" cy="82296"/>
          </a:xfrm>
          <a:prstGeom prst="ellipse">
            <a:avLst/>
          </a:prstGeom>
          <a:solidFill>
            <a:srgbClr val="C9971F"/>
          </a:solidFill>
          <a:ln/>
        </p:spPr>
        <p:txBody>
          <a:bodyPr/>
          <a:lstStyle/>
          <a:p>
            <a:endParaRPr lang="en-US"/>
          </a:p>
        </p:txBody>
      </p:sp>
      <p:sp>
        <p:nvSpPr>
          <p:cNvPr id="11" name="Text 9"/>
          <p:cNvSpPr/>
          <p:nvPr/>
        </p:nvSpPr>
        <p:spPr>
          <a:xfrm>
            <a:off x="1078992" y="3090672"/>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Reactivation can also be done through Master ID</a:t>
            </a:r>
            <a:endParaRPr lang="en-US" sz="1350" dirty="0"/>
          </a:p>
        </p:txBody>
      </p:sp>
      <p:sp>
        <p:nvSpPr>
          <p:cNvPr id="12" name="Shape 10"/>
          <p:cNvSpPr/>
          <p:nvPr/>
        </p:nvSpPr>
        <p:spPr>
          <a:xfrm>
            <a:off x="868680" y="3566160"/>
            <a:ext cx="82296" cy="82296"/>
          </a:xfrm>
          <a:prstGeom prst="ellipse">
            <a:avLst/>
          </a:prstGeom>
          <a:solidFill>
            <a:srgbClr val="C9971F"/>
          </a:solidFill>
          <a:ln/>
        </p:spPr>
        <p:txBody>
          <a:bodyPr/>
          <a:lstStyle/>
          <a:p>
            <a:endParaRPr lang="en-US"/>
          </a:p>
        </p:txBody>
      </p:sp>
      <p:sp>
        <p:nvSpPr>
          <p:cNvPr id="13" name="Text 11"/>
          <p:cNvSpPr/>
          <p:nvPr/>
        </p:nvSpPr>
        <p:spPr>
          <a:xfrm>
            <a:off x="1078992" y="3456432"/>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 replicate to SBP Portal set to be followed</a:t>
            </a:r>
            <a:endParaRPr lang="en-US" sz="1350" dirty="0"/>
          </a:p>
        </p:txBody>
      </p:sp>
      <p:sp>
        <p:nvSpPr>
          <p:cNvPr id="14" name="Shape 12"/>
          <p:cNvSpPr/>
          <p:nvPr/>
        </p:nvSpPr>
        <p:spPr>
          <a:xfrm>
            <a:off x="868680" y="3931920"/>
            <a:ext cx="82296" cy="82296"/>
          </a:xfrm>
          <a:prstGeom prst="ellipse">
            <a:avLst/>
          </a:prstGeom>
          <a:solidFill>
            <a:srgbClr val="C9971F"/>
          </a:solidFill>
          <a:ln/>
        </p:spPr>
        <p:txBody>
          <a:bodyPr/>
          <a:lstStyle/>
          <a:p>
            <a:endParaRPr lang="en-US"/>
          </a:p>
        </p:txBody>
      </p:sp>
      <p:sp>
        <p:nvSpPr>
          <p:cNvPr id="15" name="Text 13"/>
          <p:cNvSpPr/>
          <p:nvPr/>
        </p:nvSpPr>
        <p:spPr>
          <a:xfrm>
            <a:off x="1078992" y="3822192"/>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ID Administration / Management shall be dealt by GIDA (Creation / Modification and any other activity related to it). However reactivation of block ID can be done through Master ID if required.</a:t>
            </a:r>
            <a:endParaRPr lang="en-US" sz="1350" dirty="0"/>
          </a:p>
        </p:txBody>
      </p:sp>
      <p:sp>
        <p:nvSpPr>
          <p:cNvPr id="16" name="Shape 14"/>
          <p:cNvSpPr/>
          <p:nvPr/>
        </p:nvSpPr>
        <p:spPr>
          <a:xfrm>
            <a:off x="868680" y="4681728"/>
            <a:ext cx="82296" cy="82296"/>
          </a:xfrm>
          <a:prstGeom prst="ellipse">
            <a:avLst/>
          </a:prstGeom>
          <a:solidFill>
            <a:srgbClr val="C9971F"/>
          </a:solidFill>
          <a:ln/>
        </p:spPr>
        <p:txBody>
          <a:bodyPr/>
          <a:lstStyle/>
          <a:p>
            <a:endParaRPr lang="en-US"/>
          </a:p>
        </p:txBody>
      </p:sp>
      <p:sp>
        <p:nvSpPr>
          <p:cNvPr id="17" name="Text 15"/>
          <p:cNvSpPr/>
          <p:nvPr/>
        </p:nvSpPr>
        <p:spPr>
          <a:xfrm>
            <a:off x="1078992" y="457200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Two way authentication should be in place</a:t>
            </a:r>
            <a:endParaRPr lang="en-US" sz="1350" dirty="0"/>
          </a:p>
        </p:txBody>
      </p:sp>
      <p:sp>
        <p:nvSpPr>
          <p:cNvPr id="18" name="Text 16"/>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9" name="Text 17"/>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18</a:t>
            </a:r>
            <a:endParaRPr lang="en-US" sz="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Process Distribution</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flat_cropped/slide19.png"/>
          <p:cNvPicPr>
            <a:picLocks noChangeAspect="1"/>
          </p:cNvPicPr>
          <p:nvPr/>
        </p:nvPicPr>
        <p:blipFill>
          <a:blip r:embed="rId3"/>
          <a:srcRect/>
          <a:stretch/>
        </p:blipFill>
        <p:spPr>
          <a:xfrm>
            <a:off x="914400" y="1828800"/>
            <a:ext cx="10360152" cy="43434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19</a:t>
            </a:r>
            <a:endParaRPr lang="en-US" sz="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OVERVIEW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Introduction</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1316736"/>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Through the portal clients will be able to submit the relevant supporting as well as mandatory documentation as per SBP checklist. CitiBank wants to have a web-based solution/digital portal which will be called, FX Digitilization, where bank’s clients will be able to submit FX related cases. The same portal will be integrated with State Bank of Pakistan Online Portal for further submission to the State Bank.</a:t>
            </a:r>
            <a:endParaRPr lang="en-US" sz="1350" dirty="0"/>
          </a:p>
        </p:txBody>
      </p:sp>
      <p:sp>
        <p:nvSpPr>
          <p:cNvPr id="6" name="Text 4"/>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5"/>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a:t>
            </a:r>
            <a:endParaRPr lang="en-US" sz="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AREAS &amp; PROCESS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Business Area	specifics</a:t>
            </a:r>
            <a:endParaRPr lang="en-US" sz="2600" dirty="0"/>
          </a:p>
        </p:txBody>
      </p:sp>
      <p:sp>
        <p:nvSpPr>
          <p:cNvPr id="4" name="Text 2"/>
          <p:cNvSpPr/>
          <p:nvPr/>
        </p:nvSpPr>
        <p:spPr>
          <a:xfrm>
            <a:off x="822960" y="1600200"/>
            <a:ext cx="10515600" cy="457200"/>
          </a:xfrm>
          <a:prstGeom prst="rect">
            <a:avLst/>
          </a:prstGeom>
          <a:noFill/>
          <a:ln/>
        </p:spPr>
        <p:txBody>
          <a:bodyPr wrap="square" rtlCol="0" anchor="t"/>
          <a:lstStyle/>
          <a:p>
            <a:pPr marL="0" indent="0">
              <a:lnSpc>
                <a:spcPct val="120000"/>
              </a:lnSpc>
              <a:buNone/>
            </a:pPr>
            <a:r>
              <a:rPr lang="en-US" sz="1150" i="1" dirty="0">
                <a:solidFill>
                  <a:srgbClr val="5B6B7F"/>
                </a:solidFill>
                <a:latin typeface="Calibri" pitchFamily="34" charset="0"/>
                <a:ea typeface="Calibri" pitchFamily="34" charset="-122"/>
                <a:cs typeface="Calibri" pitchFamily="34" charset="-120"/>
              </a:rPr>
              <a:t>Cases pertain to approvals for remittances, policy related approvals</a:t>
            </a:r>
            <a:endParaRPr lang="en-US" sz="1150" dirty="0"/>
          </a:p>
        </p:txBody>
      </p:sp>
      <p:graphicFrame>
        <p:nvGraphicFramePr>
          <p:cNvPr id="21" name="Table 0"/>
          <p:cNvGraphicFramePr>
            <a:graphicFrameLocks noGrp="1"/>
          </p:cNvGraphicFramePr>
          <p:nvPr>
            <p:extLst>
              <p:ext uri="{D42A27DB-BD31-4B8C-83A1-F6EECF244321}">
                <p14:modId xmlns:p14="http://schemas.microsoft.com/office/powerpoint/2010/main" val="1579011935"/>
              </p:ext>
            </p:extLst>
          </p:nvPr>
        </p:nvGraphicFramePr>
        <p:xfrm>
          <a:off x="822960" y="1965960"/>
          <a:ext cx="10543032" cy="4069080"/>
        </p:xfrm>
        <a:graphic>
          <a:graphicData uri="http://schemas.openxmlformats.org/drawingml/2006/table">
            <a:tbl>
              <a:tblPr/>
              <a:tblGrid>
                <a:gridCol w="2635758">
                  <a:extLst>
                    <a:ext uri="{9D8B030D-6E8A-4147-A177-3AD203B41FA5}">
                      <a16:colId xmlns:a16="http://schemas.microsoft.com/office/drawing/2014/main" val="20000"/>
                    </a:ext>
                  </a:extLst>
                </a:gridCol>
                <a:gridCol w="2635758">
                  <a:extLst>
                    <a:ext uri="{9D8B030D-6E8A-4147-A177-3AD203B41FA5}">
                      <a16:colId xmlns:a16="http://schemas.microsoft.com/office/drawing/2014/main" val="20001"/>
                    </a:ext>
                  </a:extLst>
                </a:gridCol>
                <a:gridCol w="2635758">
                  <a:extLst>
                    <a:ext uri="{9D8B030D-6E8A-4147-A177-3AD203B41FA5}">
                      <a16:colId xmlns:a16="http://schemas.microsoft.com/office/drawing/2014/main" val="20002"/>
                    </a:ext>
                  </a:extLst>
                </a:gridCol>
                <a:gridCol w="2635758">
                  <a:extLst>
                    <a:ext uri="{9D8B030D-6E8A-4147-A177-3AD203B41FA5}">
                      <a16:colId xmlns:a16="http://schemas.microsoft.com/office/drawing/2014/main" val="20003"/>
                    </a:ext>
                  </a:extLst>
                </a:gridCol>
              </a:tblGrid>
              <a:tr h="581297">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Operations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FE Overdue Monitoring and Enforcement</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Government</a:t>
                      </a:r>
                      <a:endParaRPr lang="en-US" sz="950" dirty="0">
                        <a:latin typeface="Calibri" charset="0"/>
                        <a:ea typeface="Calibri" charset="0"/>
                        <a:cs typeface="Calibri" charset="0"/>
                      </a:endParaRPr>
                    </a:p>
                    <a:p>
                      <a:pPr marL="0" indent="0">
                        <a:buNone/>
                      </a:pPr>
                      <a:r>
                        <a:rPr lang="en-US" sz="950" b="1" dirty="0">
                          <a:solidFill>
                            <a:srgbClr val="FFFFFF"/>
                          </a:solidFill>
                          <a:latin typeface="Calibri" pitchFamily="34" charset="0"/>
                          <a:ea typeface="Calibri" pitchFamily="34" charset="-122"/>
                          <a:cs typeface="Calibri" pitchFamily="34" charset="-120"/>
                        </a:rPr>
                        <a:t>Schemes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F.E. ALLOCATION</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extLst>
                  <a:ext uri="{0D108BD9-81ED-4DB2-BD59-A6C34878D82A}">
                    <a16:rowId xmlns:a16="http://schemas.microsoft.com/office/drawing/2014/main" val="10000"/>
                  </a:ext>
                </a:extLst>
              </a:tr>
              <a:tr h="581297">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Commercial Remittances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Export Overdue Cases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SUGAR</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GOVT REMITTANCES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81297">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Private Remittances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UREA</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02"/>
                  </a:ext>
                </a:extLst>
              </a:tr>
              <a:tr h="581297">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Bank Guarantees/SBLC</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WHEAT</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81297">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Trade Related Cases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TEXTILE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04"/>
                  </a:ext>
                </a:extLst>
              </a:tr>
              <a:tr h="581297">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Designation &amp; Acknowledgement</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NON-TEXTILE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81297">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Exchange Entitlement</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Certificate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06"/>
                  </a:ext>
                </a:extLst>
              </a:tr>
            </a:tbl>
          </a:graphicData>
        </a:graphic>
      </p:graphicFrame>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20</a:t>
            </a:r>
            <a:endParaRPr lang="en-US" sz="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AREAS &amp; PROCESS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Trade Related Cases</a:t>
            </a:r>
            <a:endParaRPr lang="en-US" sz="2600" dirty="0"/>
          </a:p>
        </p:txBody>
      </p:sp>
      <p:sp>
        <p:nvSpPr>
          <p:cNvPr id="4" name="Shape 2"/>
          <p:cNvSpPr/>
          <p:nvPr/>
        </p:nvSpPr>
        <p:spPr>
          <a:xfrm>
            <a:off x="822960" y="1600200"/>
            <a:ext cx="5134356" cy="4846320"/>
          </a:xfrm>
          <a:prstGeom prst="roundRect">
            <a:avLst>
              <a:gd name="adj" fmla="val 1132"/>
            </a:avLst>
          </a:prstGeom>
          <a:solidFill>
            <a:srgbClr val="F5F7FA"/>
          </a:solidFill>
          <a:ln/>
        </p:spPr>
        <p:txBody>
          <a:bodyPr/>
          <a:lstStyle/>
          <a:p>
            <a:endParaRPr lang="en-US"/>
          </a:p>
        </p:txBody>
      </p:sp>
      <p:sp>
        <p:nvSpPr>
          <p:cNvPr id="5" name="Shape 3"/>
          <p:cNvSpPr/>
          <p:nvPr/>
        </p:nvSpPr>
        <p:spPr>
          <a:xfrm>
            <a:off x="822960" y="1600200"/>
            <a:ext cx="5134356" cy="54864"/>
          </a:xfrm>
          <a:prstGeom prst="rect">
            <a:avLst/>
          </a:prstGeom>
          <a:solidFill>
            <a:srgbClr val="C9971F"/>
          </a:solidFill>
          <a:ln/>
        </p:spPr>
        <p:txBody>
          <a:bodyPr/>
          <a:lstStyle/>
          <a:p>
            <a:endParaRPr lang="en-US"/>
          </a:p>
        </p:txBody>
      </p:sp>
      <p:sp>
        <p:nvSpPr>
          <p:cNvPr id="6" name="Text 4"/>
          <p:cNvSpPr/>
          <p:nvPr/>
        </p:nvSpPr>
        <p:spPr>
          <a:xfrm>
            <a:off x="1024128" y="1746504"/>
            <a:ext cx="4732020" cy="384048"/>
          </a:xfrm>
          <a:prstGeom prst="rect">
            <a:avLst/>
          </a:prstGeom>
          <a:noFill/>
          <a:ln/>
        </p:spPr>
        <p:txBody>
          <a:bodyPr wrap="square" rtlCol="0" anchor="t"/>
          <a:lstStyle/>
          <a:p>
            <a:pPr marL="0" indent="0">
              <a:buNone/>
            </a:pPr>
            <a:r>
              <a:rPr lang="en-US" sz="1200" b="1" dirty="0">
                <a:solidFill>
                  <a:srgbClr val="0F2A44"/>
                </a:solidFill>
                <a:latin typeface="Cambria" pitchFamily="34" charset="0"/>
                <a:ea typeface="Cambria" pitchFamily="34" charset="-122"/>
                <a:cs typeface="Cambria" pitchFamily="34" charset="-120"/>
              </a:rPr>
              <a:t>Trade Related Cases</a:t>
            </a:r>
            <a:endParaRPr lang="en-US" sz="1200" dirty="0"/>
          </a:p>
        </p:txBody>
      </p:sp>
      <p:sp>
        <p:nvSpPr>
          <p:cNvPr id="7" name="Shape 5"/>
          <p:cNvSpPr/>
          <p:nvPr/>
        </p:nvSpPr>
        <p:spPr>
          <a:xfrm>
            <a:off x="1024128" y="2276856"/>
            <a:ext cx="64008" cy="64008"/>
          </a:xfrm>
          <a:prstGeom prst="ellipse">
            <a:avLst/>
          </a:prstGeom>
          <a:solidFill>
            <a:srgbClr val="C9971F"/>
          </a:solidFill>
          <a:ln/>
        </p:spPr>
        <p:txBody>
          <a:bodyPr/>
          <a:lstStyle/>
          <a:p>
            <a:endParaRPr lang="en-US"/>
          </a:p>
        </p:txBody>
      </p:sp>
      <p:sp>
        <p:nvSpPr>
          <p:cNvPr id="8" name="Text 6"/>
          <p:cNvSpPr/>
          <p:nvPr/>
        </p:nvSpPr>
        <p:spPr>
          <a:xfrm>
            <a:off x="1188720" y="2167128"/>
            <a:ext cx="4604004" cy="526694"/>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Permission for Utilization of Time Barred Advance Payment</a:t>
            </a:r>
            <a:endParaRPr lang="en-US" sz="1100" dirty="0"/>
          </a:p>
        </p:txBody>
      </p:sp>
      <p:sp>
        <p:nvSpPr>
          <p:cNvPr id="9" name="Shape 7"/>
          <p:cNvSpPr/>
          <p:nvPr/>
        </p:nvSpPr>
        <p:spPr>
          <a:xfrm>
            <a:off x="1024128" y="2858414"/>
            <a:ext cx="64008" cy="64008"/>
          </a:xfrm>
          <a:prstGeom prst="ellipse">
            <a:avLst/>
          </a:prstGeom>
          <a:solidFill>
            <a:srgbClr val="C9971F"/>
          </a:solidFill>
          <a:ln/>
        </p:spPr>
        <p:txBody>
          <a:bodyPr/>
          <a:lstStyle/>
          <a:p>
            <a:endParaRPr lang="en-US"/>
          </a:p>
        </p:txBody>
      </p:sp>
      <p:sp>
        <p:nvSpPr>
          <p:cNvPr id="10" name="Text 8"/>
          <p:cNvSpPr/>
          <p:nvPr/>
        </p:nvSpPr>
        <p:spPr>
          <a:xfrm>
            <a:off x="1188720" y="2748686"/>
            <a:ext cx="4604004"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Permission for Refund of Advance Payment</a:t>
            </a:r>
            <a:endParaRPr lang="en-US" sz="1100" dirty="0"/>
          </a:p>
        </p:txBody>
      </p:sp>
      <p:sp>
        <p:nvSpPr>
          <p:cNvPr id="11" name="Shape 9"/>
          <p:cNvSpPr/>
          <p:nvPr/>
        </p:nvSpPr>
        <p:spPr>
          <a:xfrm>
            <a:off x="1024128" y="3279038"/>
            <a:ext cx="64008" cy="64008"/>
          </a:xfrm>
          <a:prstGeom prst="ellipse">
            <a:avLst/>
          </a:prstGeom>
          <a:solidFill>
            <a:srgbClr val="C9971F"/>
          </a:solidFill>
          <a:ln/>
        </p:spPr>
        <p:txBody>
          <a:bodyPr/>
          <a:lstStyle/>
          <a:p>
            <a:endParaRPr lang="en-US"/>
          </a:p>
        </p:txBody>
      </p:sp>
      <p:sp>
        <p:nvSpPr>
          <p:cNvPr id="12" name="Text 10"/>
          <p:cNvSpPr/>
          <p:nvPr/>
        </p:nvSpPr>
        <p:spPr>
          <a:xfrm>
            <a:off x="1188720" y="3169310"/>
            <a:ext cx="4604004"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Permission to Return Rejected/Frustrated Cargo</a:t>
            </a:r>
            <a:endParaRPr lang="en-US" sz="1100" dirty="0"/>
          </a:p>
        </p:txBody>
      </p:sp>
      <p:sp>
        <p:nvSpPr>
          <p:cNvPr id="13" name="Shape 11"/>
          <p:cNvSpPr/>
          <p:nvPr/>
        </p:nvSpPr>
        <p:spPr>
          <a:xfrm>
            <a:off x="1024128" y="3699662"/>
            <a:ext cx="64008" cy="64008"/>
          </a:xfrm>
          <a:prstGeom prst="ellipse">
            <a:avLst/>
          </a:prstGeom>
          <a:solidFill>
            <a:srgbClr val="C9971F"/>
          </a:solidFill>
          <a:ln/>
        </p:spPr>
        <p:txBody>
          <a:bodyPr/>
          <a:lstStyle/>
          <a:p>
            <a:endParaRPr lang="en-US"/>
          </a:p>
        </p:txBody>
      </p:sp>
      <p:sp>
        <p:nvSpPr>
          <p:cNvPr id="14" name="Text 12"/>
          <p:cNvSpPr/>
          <p:nvPr/>
        </p:nvSpPr>
        <p:spPr>
          <a:xfrm>
            <a:off x="1188720" y="3589934"/>
            <a:ext cx="4604004"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Open Account Imports</a:t>
            </a:r>
            <a:endParaRPr lang="en-US" sz="1100" dirty="0"/>
          </a:p>
        </p:txBody>
      </p:sp>
      <p:sp>
        <p:nvSpPr>
          <p:cNvPr id="15" name="Shape 13"/>
          <p:cNvSpPr/>
          <p:nvPr/>
        </p:nvSpPr>
        <p:spPr>
          <a:xfrm>
            <a:off x="6231636" y="1600200"/>
            <a:ext cx="5134356" cy="4846320"/>
          </a:xfrm>
          <a:prstGeom prst="roundRect">
            <a:avLst>
              <a:gd name="adj" fmla="val 1132"/>
            </a:avLst>
          </a:prstGeom>
          <a:solidFill>
            <a:srgbClr val="F5F7FA"/>
          </a:solidFill>
          <a:ln/>
        </p:spPr>
        <p:txBody>
          <a:bodyPr/>
          <a:lstStyle/>
          <a:p>
            <a:endParaRPr lang="en-US"/>
          </a:p>
        </p:txBody>
      </p:sp>
      <p:sp>
        <p:nvSpPr>
          <p:cNvPr id="16" name="Shape 14"/>
          <p:cNvSpPr/>
          <p:nvPr/>
        </p:nvSpPr>
        <p:spPr>
          <a:xfrm>
            <a:off x="6231636" y="1600200"/>
            <a:ext cx="5134356" cy="54864"/>
          </a:xfrm>
          <a:prstGeom prst="rect">
            <a:avLst/>
          </a:prstGeom>
          <a:solidFill>
            <a:srgbClr val="C9971F"/>
          </a:solidFill>
          <a:ln/>
        </p:spPr>
        <p:txBody>
          <a:bodyPr/>
          <a:lstStyle/>
          <a:p>
            <a:endParaRPr lang="en-US"/>
          </a:p>
        </p:txBody>
      </p:sp>
      <p:sp>
        <p:nvSpPr>
          <p:cNvPr id="17" name="Text 15"/>
          <p:cNvSpPr/>
          <p:nvPr/>
        </p:nvSpPr>
        <p:spPr>
          <a:xfrm>
            <a:off x="6432804" y="1746504"/>
            <a:ext cx="4732020" cy="384048"/>
          </a:xfrm>
          <a:prstGeom prst="rect">
            <a:avLst/>
          </a:prstGeom>
          <a:noFill/>
          <a:ln/>
        </p:spPr>
        <p:txBody>
          <a:bodyPr wrap="square" rtlCol="0" anchor="t"/>
          <a:lstStyle/>
          <a:p>
            <a:pPr marL="0" indent="0">
              <a:buNone/>
            </a:pPr>
            <a:r>
              <a:rPr lang="en-US" sz="1200" b="1" dirty="0">
                <a:solidFill>
                  <a:srgbClr val="0F2A44"/>
                </a:solidFill>
                <a:latin typeface="Cambria" pitchFamily="34" charset="0"/>
                <a:ea typeface="Cambria" pitchFamily="34" charset="-122"/>
                <a:cs typeface="Cambria" pitchFamily="34" charset="-120"/>
              </a:rPr>
              <a:t>Designation &amp; Acknowledgement</a:t>
            </a:r>
            <a:endParaRPr lang="en-US" sz="1200" dirty="0"/>
          </a:p>
        </p:txBody>
      </p:sp>
      <p:sp>
        <p:nvSpPr>
          <p:cNvPr id="18" name="Shape 16"/>
          <p:cNvSpPr/>
          <p:nvPr/>
        </p:nvSpPr>
        <p:spPr>
          <a:xfrm>
            <a:off x="6432804" y="2276856"/>
            <a:ext cx="64008" cy="64008"/>
          </a:xfrm>
          <a:prstGeom prst="ellipse">
            <a:avLst/>
          </a:prstGeom>
          <a:solidFill>
            <a:srgbClr val="C9971F"/>
          </a:solidFill>
          <a:ln/>
        </p:spPr>
        <p:txBody>
          <a:bodyPr/>
          <a:lstStyle/>
          <a:p>
            <a:endParaRPr lang="en-US"/>
          </a:p>
        </p:txBody>
      </p:sp>
      <p:sp>
        <p:nvSpPr>
          <p:cNvPr id="19" name="Text 17"/>
          <p:cNvSpPr/>
          <p:nvPr/>
        </p:nvSpPr>
        <p:spPr>
          <a:xfrm>
            <a:off x="6597396" y="2167128"/>
            <a:ext cx="4604004"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IT Related Designation</a:t>
            </a:r>
            <a:endParaRPr lang="en-US" sz="1100" dirty="0"/>
          </a:p>
        </p:txBody>
      </p:sp>
      <p:sp>
        <p:nvSpPr>
          <p:cNvPr id="20" name="Shape 18"/>
          <p:cNvSpPr/>
          <p:nvPr/>
        </p:nvSpPr>
        <p:spPr>
          <a:xfrm>
            <a:off x="6432804" y="2697480"/>
            <a:ext cx="64008" cy="64008"/>
          </a:xfrm>
          <a:prstGeom prst="ellipse">
            <a:avLst/>
          </a:prstGeom>
          <a:solidFill>
            <a:srgbClr val="C9971F"/>
          </a:solidFill>
          <a:ln/>
        </p:spPr>
        <p:txBody>
          <a:bodyPr/>
          <a:lstStyle/>
          <a:p>
            <a:endParaRPr lang="en-US"/>
          </a:p>
        </p:txBody>
      </p:sp>
      <p:sp>
        <p:nvSpPr>
          <p:cNvPr id="21" name="Text 19"/>
          <p:cNvSpPr/>
          <p:nvPr/>
        </p:nvSpPr>
        <p:spPr>
          <a:xfrm>
            <a:off x="6597396" y="2587752"/>
            <a:ext cx="4604004"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Royalty &amp; Technical Assistance Agreements</a:t>
            </a:r>
            <a:endParaRPr lang="en-US" sz="1100" dirty="0"/>
          </a:p>
        </p:txBody>
      </p:sp>
      <p:sp>
        <p:nvSpPr>
          <p:cNvPr id="22" name="Shape 20"/>
          <p:cNvSpPr/>
          <p:nvPr/>
        </p:nvSpPr>
        <p:spPr>
          <a:xfrm>
            <a:off x="6432804" y="3118104"/>
            <a:ext cx="64008" cy="64008"/>
          </a:xfrm>
          <a:prstGeom prst="ellipse">
            <a:avLst/>
          </a:prstGeom>
          <a:solidFill>
            <a:srgbClr val="C9971F"/>
          </a:solidFill>
          <a:ln/>
        </p:spPr>
        <p:txBody>
          <a:bodyPr/>
          <a:lstStyle/>
          <a:p>
            <a:endParaRPr lang="en-US"/>
          </a:p>
        </p:txBody>
      </p:sp>
      <p:sp>
        <p:nvSpPr>
          <p:cNvPr id="23" name="Text 21"/>
          <p:cNvSpPr/>
          <p:nvPr/>
        </p:nvSpPr>
        <p:spPr>
          <a:xfrm>
            <a:off x="6597396" y="3008376"/>
            <a:ext cx="4604004" cy="526694"/>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Service Level Agreements signed with the parent company/ related parties abroad</a:t>
            </a:r>
            <a:endParaRPr lang="en-US" sz="1100" dirty="0"/>
          </a:p>
        </p:txBody>
      </p:sp>
      <p:sp>
        <p:nvSpPr>
          <p:cNvPr id="24" name="Text 22"/>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25" name="Text 23"/>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21</a:t>
            </a:r>
            <a:endParaRPr lang="en-US" sz="8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AREAS &amp; PROCESS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Exchange Entitlement Certificate</a:t>
            </a:r>
            <a:endParaRPr lang="en-US" sz="2600" dirty="0"/>
          </a:p>
        </p:txBody>
      </p:sp>
      <p:sp>
        <p:nvSpPr>
          <p:cNvPr id="4" name="Shape 2"/>
          <p:cNvSpPr/>
          <p:nvPr/>
        </p:nvSpPr>
        <p:spPr>
          <a:xfrm>
            <a:off x="822960" y="1600200"/>
            <a:ext cx="5134356" cy="4846320"/>
          </a:xfrm>
          <a:prstGeom prst="roundRect">
            <a:avLst>
              <a:gd name="adj" fmla="val 1132"/>
            </a:avLst>
          </a:prstGeom>
          <a:solidFill>
            <a:srgbClr val="F5F7FA"/>
          </a:solidFill>
          <a:ln/>
        </p:spPr>
        <p:txBody>
          <a:bodyPr/>
          <a:lstStyle/>
          <a:p>
            <a:endParaRPr lang="en-US"/>
          </a:p>
        </p:txBody>
      </p:sp>
      <p:sp>
        <p:nvSpPr>
          <p:cNvPr id="5" name="Shape 3"/>
          <p:cNvSpPr/>
          <p:nvPr/>
        </p:nvSpPr>
        <p:spPr>
          <a:xfrm>
            <a:off x="822960" y="1600200"/>
            <a:ext cx="5134356" cy="54864"/>
          </a:xfrm>
          <a:prstGeom prst="rect">
            <a:avLst/>
          </a:prstGeom>
          <a:solidFill>
            <a:srgbClr val="C9971F"/>
          </a:solidFill>
          <a:ln/>
        </p:spPr>
        <p:txBody>
          <a:bodyPr/>
          <a:lstStyle/>
          <a:p>
            <a:endParaRPr lang="en-US"/>
          </a:p>
        </p:txBody>
      </p:sp>
      <p:sp>
        <p:nvSpPr>
          <p:cNvPr id="6" name="Text 4"/>
          <p:cNvSpPr/>
          <p:nvPr/>
        </p:nvSpPr>
        <p:spPr>
          <a:xfrm>
            <a:off x="1024128" y="1746504"/>
            <a:ext cx="4732020" cy="384048"/>
          </a:xfrm>
          <a:prstGeom prst="rect">
            <a:avLst/>
          </a:prstGeom>
          <a:noFill/>
          <a:ln/>
        </p:spPr>
        <p:txBody>
          <a:bodyPr wrap="square" rtlCol="0" anchor="t"/>
          <a:lstStyle/>
          <a:p>
            <a:pPr marL="0" indent="0">
              <a:buNone/>
            </a:pPr>
            <a:r>
              <a:rPr lang="en-US" sz="1200" b="1" dirty="0">
                <a:solidFill>
                  <a:srgbClr val="0F2A44"/>
                </a:solidFill>
                <a:latin typeface="Cambria" pitchFamily="34" charset="0"/>
                <a:ea typeface="Cambria" pitchFamily="34" charset="-122"/>
                <a:cs typeface="Cambria" pitchFamily="34" charset="-120"/>
              </a:rPr>
              <a:t>Exchange Entitlement Certificate</a:t>
            </a:r>
            <a:endParaRPr lang="en-US" sz="1200" dirty="0"/>
          </a:p>
        </p:txBody>
      </p:sp>
      <p:sp>
        <p:nvSpPr>
          <p:cNvPr id="7" name="Shape 5"/>
          <p:cNvSpPr/>
          <p:nvPr/>
        </p:nvSpPr>
        <p:spPr>
          <a:xfrm>
            <a:off x="1024128" y="2276856"/>
            <a:ext cx="64008" cy="64008"/>
          </a:xfrm>
          <a:prstGeom prst="ellipse">
            <a:avLst/>
          </a:prstGeom>
          <a:solidFill>
            <a:srgbClr val="C9971F"/>
          </a:solidFill>
          <a:ln/>
        </p:spPr>
        <p:txBody>
          <a:bodyPr/>
          <a:lstStyle/>
          <a:p>
            <a:endParaRPr lang="en-US"/>
          </a:p>
        </p:txBody>
      </p:sp>
      <p:sp>
        <p:nvSpPr>
          <p:cNvPr id="8" name="Text 6"/>
          <p:cNvSpPr/>
          <p:nvPr/>
        </p:nvSpPr>
        <p:spPr>
          <a:xfrm>
            <a:off x="1188720" y="2167128"/>
            <a:ext cx="4604004"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Loan Related Cases</a:t>
            </a:r>
            <a:endParaRPr lang="en-US" sz="1100" dirty="0"/>
          </a:p>
        </p:txBody>
      </p:sp>
      <p:sp>
        <p:nvSpPr>
          <p:cNvPr id="9" name="Shape 7"/>
          <p:cNvSpPr/>
          <p:nvPr/>
        </p:nvSpPr>
        <p:spPr>
          <a:xfrm>
            <a:off x="1024128" y="2697480"/>
            <a:ext cx="64008" cy="64008"/>
          </a:xfrm>
          <a:prstGeom prst="ellipse">
            <a:avLst/>
          </a:prstGeom>
          <a:solidFill>
            <a:srgbClr val="C9971F"/>
          </a:solidFill>
          <a:ln/>
        </p:spPr>
        <p:txBody>
          <a:bodyPr/>
          <a:lstStyle/>
          <a:p>
            <a:endParaRPr lang="en-US"/>
          </a:p>
        </p:txBody>
      </p:sp>
      <p:sp>
        <p:nvSpPr>
          <p:cNvPr id="10" name="Text 8"/>
          <p:cNvSpPr/>
          <p:nvPr/>
        </p:nvSpPr>
        <p:spPr>
          <a:xfrm>
            <a:off x="1188720" y="2587752"/>
            <a:ext cx="4604004"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Equity Related Cases</a:t>
            </a:r>
            <a:endParaRPr lang="en-US" sz="1100" dirty="0"/>
          </a:p>
        </p:txBody>
      </p:sp>
      <p:sp>
        <p:nvSpPr>
          <p:cNvPr id="11" name="Shape 9"/>
          <p:cNvSpPr/>
          <p:nvPr/>
        </p:nvSpPr>
        <p:spPr>
          <a:xfrm>
            <a:off x="6231636" y="1600200"/>
            <a:ext cx="5134356" cy="4846320"/>
          </a:xfrm>
          <a:prstGeom prst="roundRect">
            <a:avLst>
              <a:gd name="adj" fmla="val 1132"/>
            </a:avLst>
          </a:prstGeom>
          <a:solidFill>
            <a:srgbClr val="F5F7FA"/>
          </a:solidFill>
          <a:ln/>
        </p:spPr>
        <p:txBody>
          <a:bodyPr/>
          <a:lstStyle/>
          <a:p>
            <a:endParaRPr lang="en-US"/>
          </a:p>
        </p:txBody>
      </p:sp>
      <p:sp>
        <p:nvSpPr>
          <p:cNvPr id="12" name="Shape 10"/>
          <p:cNvSpPr/>
          <p:nvPr/>
        </p:nvSpPr>
        <p:spPr>
          <a:xfrm>
            <a:off x="6231636" y="1600200"/>
            <a:ext cx="5134356" cy="54864"/>
          </a:xfrm>
          <a:prstGeom prst="rect">
            <a:avLst/>
          </a:prstGeom>
          <a:solidFill>
            <a:srgbClr val="C9971F"/>
          </a:solidFill>
          <a:ln/>
        </p:spPr>
        <p:txBody>
          <a:bodyPr/>
          <a:lstStyle/>
          <a:p>
            <a:endParaRPr lang="en-US"/>
          </a:p>
        </p:txBody>
      </p:sp>
      <p:sp>
        <p:nvSpPr>
          <p:cNvPr id="13" name="Text 11"/>
          <p:cNvSpPr/>
          <p:nvPr/>
        </p:nvSpPr>
        <p:spPr>
          <a:xfrm>
            <a:off x="6432804" y="1746504"/>
            <a:ext cx="4732020" cy="384048"/>
          </a:xfrm>
          <a:prstGeom prst="rect">
            <a:avLst/>
          </a:prstGeom>
          <a:noFill/>
          <a:ln/>
        </p:spPr>
        <p:txBody>
          <a:bodyPr wrap="square" rtlCol="0" anchor="t"/>
          <a:lstStyle/>
          <a:p>
            <a:pPr marL="0" indent="0">
              <a:buNone/>
            </a:pPr>
            <a:r>
              <a:rPr lang="en-US" sz="1200" b="1" dirty="0">
                <a:solidFill>
                  <a:srgbClr val="0F2A44"/>
                </a:solidFill>
                <a:latin typeface="Cambria" pitchFamily="34" charset="0"/>
                <a:ea typeface="Cambria" pitchFamily="34" charset="-122"/>
                <a:cs typeface="Cambria" pitchFamily="34" charset="-120"/>
              </a:rPr>
              <a:t>FE Overdue Monitoring &amp; Enforcement</a:t>
            </a:r>
            <a:endParaRPr lang="en-US" sz="1200" dirty="0"/>
          </a:p>
        </p:txBody>
      </p:sp>
      <p:sp>
        <p:nvSpPr>
          <p:cNvPr id="14" name="Shape 12"/>
          <p:cNvSpPr/>
          <p:nvPr/>
        </p:nvSpPr>
        <p:spPr>
          <a:xfrm>
            <a:off x="6432804" y="2276856"/>
            <a:ext cx="64008" cy="64008"/>
          </a:xfrm>
          <a:prstGeom prst="ellipse">
            <a:avLst/>
          </a:prstGeom>
          <a:solidFill>
            <a:srgbClr val="C9971F"/>
          </a:solidFill>
          <a:ln/>
        </p:spPr>
        <p:txBody>
          <a:bodyPr/>
          <a:lstStyle/>
          <a:p>
            <a:endParaRPr lang="en-US"/>
          </a:p>
        </p:txBody>
      </p:sp>
      <p:sp>
        <p:nvSpPr>
          <p:cNvPr id="15" name="Text 13"/>
          <p:cNvSpPr/>
          <p:nvPr/>
        </p:nvSpPr>
        <p:spPr>
          <a:xfrm>
            <a:off x="6597396" y="2167128"/>
            <a:ext cx="4604004"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Export Overdue Cases</a:t>
            </a:r>
            <a:endParaRPr lang="en-US" sz="1100" dirty="0"/>
          </a:p>
        </p:txBody>
      </p:sp>
      <p:sp>
        <p:nvSpPr>
          <p:cNvPr id="16" name="Shape 14"/>
          <p:cNvSpPr/>
          <p:nvPr/>
        </p:nvSpPr>
        <p:spPr>
          <a:xfrm>
            <a:off x="6432804" y="2697480"/>
            <a:ext cx="64008" cy="64008"/>
          </a:xfrm>
          <a:prstGeom prst="ellipse">
            <a:avLst/>
          </a:prstGeom>
          <a:solidFill>
            <a:srgbClr val="C9971F"/>
          </a:solidFill>
          <a:ln/>
        </p:spPr>
        <p:txBody>
          <a:bodyPr/>
          <a:lstStyle/>
          <a:p>
            <a:endParaRPr lang="en-US"/>
          </a:p>
        </p:txBody>
      </p:sp>
      <p:sp>
        <p:nvSpPr>
          <p:cNvPr id="17" name="Text 15"/>
          <p:cNvSpPr/>
          <p:nvPr/>
        </p:nvSpPr>
        <p:spPr>
          <a:xfrm>
            <a:off x="6597396" y="2587752"/>
            <a:ext cx="4604004"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Modification in EORS</a:t>
            </a:r>
            <a:endParaRPr lang="en-US" sz="1100" dirty="0"/>
          </a:p>
        </p:txBody>
      </p:sp>
      <p:sp>
        <p:nvSpPr>
          <p:cNvPr id="18" name="Shape 16"/>
          <p:cNvSpPr/>
          <p:nvPr/>
        </p:nvSpPr>
        <p:spPr>
          <a:xfrm>
            <a:off x="6432804" y="3118104"/>
            <a:ext cx="64008" cy="64008"/>
          </a:xfrm>
          <a:prstGeom prst="ellipse">
            <a:avLst/>
          </a:prstGeom>
          <a:solidFill>
            <a:srgbClr val="C9971F"/>
          </a:solidFill>
          <a:ln/>
        </p:spPr>
        <p:txBody>
          <a:bodyPr/>
          <a:lstStyle/>
          <a:p>
            <a:endParaRPr lang="en-US"/>
          </a:p>
        </p:txBody>
      </p:sp>
      <p:sp>
        <p:nvSpPr>
          <p:cNvPr id="19" name="Text 17"/>
          <p:cNvSpPr/>
          <p:nvPr/>
        </p:nvSpPr>
        <p:spPr>
          <a:xfrm>
            <a:off x="6597396" y="3008376"/>
            <a:ext cx="4604004"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Closure of E-Form from EORS or WeBOC</a:t>
            </a:r>
            <a:endParaRPr lang="en-US" sz="1100" dirty="0"/>
          </a:p>
        </p:txBody>
      </p:sp>
      <p:sp>
        <p:nvSpPr>
          <p:cNvPr id="20" name="Shape 18"/>
          <p:cNvSpPr/>
          <p:nvPr/>
        </p:nvSpPr>
        <p:spPr>
          <a:xfrm>
            <a:off x="6432804" y="3538728"/>
            <a:ext cx="64008" cy="64008"/>
          </a:xfrm>
          <a:prstGeom prst="ellipse">
            <a:avLst/>
          </a:prstGeom>
          <a:solidFill>
            <a:srgbClr val="C9971F"/>
          </a:solidFill>
          <a:ln/>
        </p:spPr>
        <p:txBody>
          <a:bodyPr/>
          <a:lstStyle/>
          <a:p>
            <a:endParaRPr lang="en-US"/>
          </a:p>
        </p:txBody>
      </p:sp>
      <p:sp>
        <p:nvSpPr>
          <p:cNvPr id="21" name="Text 19"/>
          <p:cNvSpPr/>
          <p:nvPr/>
        </p:nvSpPr>
        <p:spPr>
          <a:xfrm>
            <a:off x="6597396" y="3429000"/>
            <a:ext cx="4604004"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Extension in Realization Period of E Forms</a:t>
            </a:r>
            <a:endParaRPr lang="en-US" sz="1100" dirty="0"/>
          </a:p>
        </p:txBody>
      </p:sp>
      <p:sp>
        <p:nvSpPr>
          <p:cNvPr id="22" name="Shape 20"/>
          <p:cNvSpPr/>
          <p:nvPr/>
        </p:nvSpPr>
        <p:spPr>
          <a:xfrm>
            <a:off x="6432804" y="3959352"/>
            <a:ext cx="64008" cy="64008"/>
          </a:xfrm>
          <a:prstGeom prst="ellipse">
            <a:avLst/>
          </a:prstGeom>
          <a:solidFill>
            <a:srgbClr val="C9971F"/>
          </a:solidFill>
          <a:ln/>
        </p:spPr>
        <p:txBody>
          <a:bodyPr/>
          <a:lstStyle/>
          <a:p>
            <a:endParaRPr lang="en-US"/>
          </a:p>
        </p:txBody>
      </p:sp>
      <p:sp>
        <p:nvSpPr>
          <p:cNvPr id="23" name="Text 21"/>
          <p:cNvSpPr/>
          <p:nvPr/>
        </p:nvSpPr>
        <p:spPr>
          <a:xfrm>
            <a:off x="6597396" y="3849624"/>
            <a:ext cx="4604004"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Adjustment of Overdue Cases against Advance Payment</a:t>
            </a:r>
            <a:endParaRPr lang="en-US" sz="1100" dirty="0"/>
          </a:p>
        </p:txBody>
      </p:sp>
      <p:sp>
        <p:nvSpPr>
          <p:cNvPr id="24" name="Shape 22"/>
          <p:cNvSpPr/>
          <p:nvPr/>
        </p:nvSpPr>
        <p:spPr>
          <a:xfrm>
            <a:off x="6432804" y="4379976"/>
            <a:ext cx="64008" cy="64008"/>
          </a:xfrm>
          <a:prstGeom prst="ellipse">
            <a:avLst/>
          </a:prstGeom>
          <a:solidFill>
            <a:srgbClr val="C9971F"/>
          </a:solidFill>
          <a:ln/>
        </p:spPr>
        <p:txBody>
          <a:bodyPr/>
          <a:lstStyle/>
          <a:p>
            <a:endParaRPr lang="en-US"/>
          </a:p>
        </p:txBody>
      </p:sp>
      <p:sp>
        <p:nvSpPr>
          <p:cNvPr id="25" name="Text 23"/>
          <p:cNvSpPr/>
          <p:nvPr/>
        </p:nvSpPr>
        <p:spPr>
          <a:xfrm>
            <a:off x="6597396" y="4270248"/>
            <a:ext cx="4604004"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Re-Import of Exported Goods</a:t>
            </a:r>
            <a:endParaRPr lang="en-US" sz="1100" dirty="0"/>
          </a:p>
        </p:txBody>
      </p:sp>
      <p:sp>
        <p:nvSpPr>
          <p:cNvPr id="26" name="Text 24"/>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27" name="Text 25"/>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22</a:t>
            </a:r>
            <a:endParaRPr lang="en-US" sz="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AREAS &amp; PROCESS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Government Schemes</a:t>
            </a:r>
            <a:endParaRPr lang="en-US" sz="2600" dirty="0"/>
          </a:p>
        </p:txBody>
      </p:sp>
      <p:graphicFrame>
        <p:nvGraphicFramePr>
          <p:cNvPr id="24" name="Table 0"/>
          <p:cNvGraphicFramePr>
            <a:graphicFrameLocks noGrp="1"/>
          </p:cNvGraphicFramePr>
          <p:nvPr>
            <p:extLst>
              <p:ext uri="{D42A27DB-BD31-4B8C-83A1-F6EECF244321}">
                <p14:modId xmlns:p14="http://schemas.microsoft.com/office/powerpoint/2010/main" val="1579011935"/>
              </p:ext>
            </p:extLst>
          </p:nvPr>
        </p:nvGraphicFramePr>
        <p:xfrm>
          <a:off x="822960" y="1600200"/>
          <a:ext cx="10543032" cy="4434840"/>
        </p:xfrm>
        <a:graphic>
          <a:graphicData uri="http://schemas.openxmlformats.org/drawingml/2006/table">
            <a:tbl>
              <a:tblPr/>
              <a:tblGrid>
                <a:gridCol w="2108606">
                  <a:extLst>
                    <a:ext uri="{9D8B030D-6E8A-4147-A177-3AD203B41FA5}">
                      <a16:colId xmlns:a16="http://schemas.microsoft.com/office/drawing/2014/main" val="20000"/>
                    </a:ext>
                  </a:extLst>
                </a:gridCol>
                <a:gridCol w="2108606">
                  <a:extLst>
                    <a:ext uri="{9D8B030D-6E8A-4147-A177-3AD203B41FA5}">
                      <a16:colId xmlns:a16="http://schemas.microsoft.com/office/drawing/2014/main" val="20001"/>
                    </a:ext>
                  </a:extLst>
                </a:gridCol>
                <a:gridCol w="2108606">
                  <a:extLst>
                    <a:ext uri="{9D8B030D-6E8A-4147-A177-3AD203B41FA5}">
                      <a16:colId xmlns:a16="http://schemas.microsoft.com/office/drawing/2014/main" val="20002"/>
                    </a:ext>
                  </a:extLst>
                </a:gridCol>
                <a:gridCol w="2108606">
                  <a:extLst>
                    <a:ext uri="{9D8B030D-6E8A-4147-A177-3AD203B41FA5}">
                      <a16:colId xmlns:a16="http://schemas.microsoft.com/office/drawing/2014/main" val="20003"/>
                    </a:ext>
                  </a:extLst>
                </a:gridCol>
                <a:gridCol w="2108606">
                  <a:extLst>
                    <a:ext uri="{9D8B030D-6E8A-4147-A177-3AD203B41FA5}">
                      <a16:colId xmlns:a16="http://schemas.microsoft.com/office/drawing/2014/main" val="20004"/>
                    </a:ext>
                  </a:extLst>
                </a:gridCol>
              </a:tblGrid>
              <a:tr h="1108710">
                <a:tc>
                  <a:txBody>
                    <a:bodyPr/>
                    <a:lstStyle/>
                    <a:p>
                      <a:pPr marL="0" indent="0">
                        <a:buNone/>
                      </a:pPr>
                      <a:r>
                        <a:rPr lang="en-US" sz="800" b="1" dirty="0">
                          <a:solidFill>
                            <a:srgbClr val="FFFFFF"/>
                          </a:solidFill>
                          <a:latin typeface="Calibri" pitchFamily="34" charset="0"/>
                          <a:ea typeface="Calibri" pitchFamily="34" charset="-122"/>
                          <a:cs typeface="Calibri" pitchFamily="34" charset="-120"/>
                        </a:rPr>
                        <a:t>SUGAR</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800" b="1" dirty="0">
                          <a:solidFill>
                            <a:srgbClr val="FFFFFF"/>
                          </a:solidFill>
                          <a:latin typeface="Calibri" pitchFamily="34" charset="0"/>
                          <a:ea typeface="Calibri" pitchFamily="34" charset="-122"/>
                          <a:cs typeface="Calibri" pitchFamily="34" charset="-120"/>
                        </a:rPr>
                        <a:t>UREA</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800" b="1" dirty="0">
                          <a:solidFill>
                            <a:srgbClr val="FFFFFF"/>
                          </a:solidFill>
                          <a:latin typeface="Calibri" pitchFamily="34" charset="0"/>
                          <a:ea typeface="Calibri" pitchFamily="34" charset="-122"/>
                          <a:cs typeface="Calibri" pitchFamily="34" charset="-120"/>
                        </a:rPr>
                        <a:t>WHEAT</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800" b="1" dirty="0">
                          <a:solidFill>
                            <a:srgbClr val="FFFFFF"/>
                          </a:solidFill>
                          <a:latin typeface="Calibri" pitchFamily="34" charset="0"/>
                          <a:ea typeface="Calibri" pitchFamily="34" charset="-122"/>
                          <a:cs typeface="Calibri" pitchFamily="34" charset="-120"/>
                        </a:rPr>
                        <a:t>TEXTILE</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800" b="1" dirty="0">
                          <a:solidFill>
                            <a:srgbClr val="FFFFFF"/>
                          </a:solidFill>
                          <a:latin typeface="Calibri" pitchFamily="34" charset="0"/>
                          <a:ea typeface="Calibri" pitchFamily="34" charset="-122"/>
                          <a:cs typeface="Calibri" pitchFamily="34" charset="-120"/>
                        </a:rPr>
                        <a:t>NON-TEXTILE</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extLst>
                  <a:ext uri="{0D108BD9-81ED-4DB2-BD59-A6C34878D82A}">
                    <a16:rowId xmlns:a16="http://schemas.microsoft.com/office/drawing/2014/main" val="10000"/>
                  </a:ext>
                </a:extLst>
              </a:tr>
              <a:tr h="1108710">
                <a:tc>
                  <a:txBody>
                    <a:bodyPr/>
                    <a:lstStyle/>
                    <a:p>
                      <a:pPr marL="0" indent="0">
                        <a:buNone/>
                      </a:pPr>
                      <a:r>
                        <a:rPr lang="en-US" sz="800" dirty="0">
                          <a:solidFill>
                            <a:srgbClr val="1A2433"/>
                          </a:solidFill>
                          <a:latin typeface="Calibri" pitchFamily="34" charset="0"/>
                          <a:ea typeface="Calibri" pitchFamily="34" charset="-122"/>
                          <a:cs typeface="Calibri" pitchFamily="34" charset="-120"/>
                        </a:rPr>
                        <a:t>Freight Support Against</a:t>
                      </a:r>
                      <a:endParaRPr lang="en-US" sz="800" dirty="0">
                        <a:latin typeface="Calibri" charset="0"/>
                        <a:ea typeface="Calibri" charset="0"/>
                        <a:cs typeface="Calibri" charset="0"/>
                      </a:endParaRPr>
                    </a:p>
                    <a:p>
                      <a:pPr marL="0" indent="0">
                        <a:buNone/>
                      </a:pPr>
                      <a:r>
                        <a:rPr lang="en-US" sz="800" dirty="0">
                          <a:solidFill>
                            <a:srgbClr val="1A2433"/>
                          </a:solidFill>
                          <a:latin typeface="Calibri" pitchFamily="34" charset="0"/>
                          <a:ea typeface="Calibri" pitchFamily="34" charset="-122"/>
                          <a:cs typeface="Calibri" pitchFamily="34" charset="-120"/>
                        </a:rPr>
                        <a:t>Export of Sugar</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800" dirty="0">
                          <a:solidFill>
                            <a:srgbClr val="1A2433"/>
                          </a:solidFill>
                          <a:latin typeface="Calibri" pitchFamily="34" charset="0"/>
                          <a:ea typeface="Calibri" pitchFamily="34" charset="-122"/>
                          <a:cs typeface="Calibri" pitchFamily="34" charset="-120"/>
                        </a:rPr>
                        <a:t>Quota Approval against Export of Urea</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800" dirty="0">
                          <a:solidFill>
                            <a:srgbClr val="1A2433"/>
                          </a:solidFill>
                          <a:latin typeface="Calibri" pitchFamily="34" charset="0"/>
                          <a:ea typeface="Calibri" pitchFamily="34" charset="-122"/>
                          <a:cs typeface="Calibri" pitchFamily="34" charset="-120"/>
                        </a:rPr>
                        <a:t>Subsidy on</a:t>
                      </a:r>
                      <a:endParaRPr lang="en-US" sz="800" dirty="0">
                        <a:latin typeface="Calibri" charset="0"/>
                        <a:ea typeface="Calibri" charset="0"/>
                        <a:cs typeface="Calibri" charset="0"/>
                      </a:endParaRPr>
                    </a:p>
                    <a:p>
                      <a:pPr marL="0" indent="0">
                        <a:buNone/>
                      </a:pPr>
                      <a:r>
                        <a:rPr lang="en-US" sz="800" dirty="0">
                          <a:solidFill>
                            <a:srgbClr val="1A2433"/>
                          </a:solidFill>
                          <a:latin typeface="Calibri" pitchFamily="34" charset="0"/>
                          <a:ea typeface="Calibri" pitchFamily="34" charset="-122"/>
                          <a:cs typeface="Calibri" pitchFamily="34" charset="-120"/>
                        </a:rPr>
                        <a:t>Export of Wheat</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800" dirty="0">
                          <a:solidFill>
                            <a:srgbClr val="1A2433"/>
                          </a:solidFill>
                          <a:latin typeface="Calibri" pitchFamily="34" charset="0"/>
                          <a:ea typeface="Calibri" pitchFamily="34" charset="-122"/>
                          <a:cs typeface="Calibri" pitchFamily="34" charset="-120"/>
                        </a:rPr>
                        <a:t>DUTY DRAWBACK</a:t>
                      </a:r>
                      <a:endParaRPr lang="en-US" sz="800" dirty="0">
                        <a:latin typeface="Calibri" charset="0"/>
                        <a:ea typeface="Calibri" charset="0"/>
                        <a:cs typeface="Calibri" charset="0"/>
                      </a:endParaRPr>
                    </a:p>
                    <a:p>
                      <a:pPr marL="0" indent="0">
                        <a:buNone/>
                      </a:pPr>
                      <a:r>
                        <a:rPr lang="en-US" sz="800" dirty="0">
                          <a:solidFill>
                            <a:srgbClr val="1A2433"/>
                          </a:solidFill>
                          <a:latin typeface="Calibri" pitchFamily="34" charset="0"/>
                          <a:ea typeface="Calibri" pitchFamily="34" charset="-122"/>
                          <a:cs typeface="Calibri" pitchFamily="34" charset="-120"/>
                        </a:rPr>
                        <a:t>OF TAXES 16-17</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800" dirty="0">
                          <a:solidFill>
                            <a:srgbClr val="1A2433"/>
                          </a:solidFill>
                          <a:latin typeface="Calibri" pitchFamily="34" charset="0"/>
                          <a:ea typeface="Calibri" pitchFamily="34" charset="-122"/>
                          <a:cs typeface="Calibri" pitchFamily="34" charset="-120"/>
                        </a:rPr>
                        <a:t>Drawback of Levies and</a:t>
                      </a:r>
                      <a:endParaRPr lang="en-US" sz="800" dirty="0">
                        <a:latin typeface="Calibri" charset="0"/>
                        <a:ea typeface="Calibri" charset="0"/>
                        <a:cs typeface="Calibri" charset="0"/>
                      </a:endParaRPr>
                    </a:p>
                    <a:p>
                      <a:pPr marL="0" indent="0">
                        <a:buNone/>
                      </a:pPr>
                      <a:r>
                        <a:rPr lang="en-US" sz="800" dirty="0">
                          <a:solidFill>
                            <a:srgbClr val="1A2433"/>
                          </a:solidFill>
                          <a:latin typeface="Calibri" pitchFamily="34" charset="0"/>
                          <a:ea typeface="Calibri" pitchFamily="34" charset="-122"/>
                          <a:cs typeface="Calibri" pitchFamily="34" charset="-120"/>
                        </a:rPr>
                        <a:t>Local Taxes Order 2017</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108710">
                <a:tc>
                  <a:txBody>
                    <a:bodyPr/>
                    <a:lstStyle/>
                    <a:p>
                      <a:pPr marL="0" indent="0">
                        <a:buNone/>
                      </a:pPr>
                      <a:r>
                        <a:rPr lang="en-US" sz="800" dirty="0">
                          <a:solidFill>
                            <a:srgbClr val="1A2433"/>
                          </a:solidFill>
                          <a:latin typeface="Calibri" pitchFamily="34" charset="0"/>
                          <a:ea typeface="Calibri" pitchFamily="34" charset="-122"/>
                          <a:cs typeface="Calibri" pitchFamily="34" charset="-120"/>
                        </a:rPr>
                        <a:t>Quota Approval against Export of Sugar</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r>
                        <a:rPr lang="en-US" sz="800" dirty="0">
                          <a:solidFill>
                            <a:srgbClr val="1A2433"/>
                          </a:solidFill>
                          <a:latin typeface="Calibri" pitchFamily="34" charset="0"/>
                          <a:ea typeface="Calibri" pitchFamily="34" charset="-122"/>
                          <a:cs typeface="Calibri" pitchFamily="34" charset="-120"/>
                        </a:rPr>
                        <a:t>Ammendments in Already Approved Quota against Export of Urea</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r>
                        <a:rPr lang="en-US" sz="800" dirty="0">
                          <a:solidFill>
                            <a:srgbClr val="1A2433"/>
                          </a:solidFill>
                          <a:latin typeface="Calibri" pitchFamily="34" charset="0"/>
                          <a:ea typeface="Calibri" pitchFamily="34" charset="-122"/>
                          <a:cs typeface="Calibri" pitchFamily="34" charset="-120"/>
                        </a:rPr>
                        <a:t>DUTY DRAWBACK OF TAXES 17-18</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r>
                        <a:rPr lang="en-US" sz="800" dirty="0">
                          <a:solidFill>
                            <a:srgbClr val="1A2433"/>
                          </a:solidFill>
                          <a:latin typeface="Calibri" pitchFamily="34" charset="0"/>
                          <a:ea typeface="Calibri" pitchFamily="34" charset="-122"/>
                          <a:cs typeface="Calibri" pitchFamily="34" charset="-120"/>
                        </a:rPr>
                        <a:t>Local Taxes and Levies Drawback 17-18</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02"/>
                  </a:ext>
                </a:extLst>
              </a:tr>
              <a:tr h="1108710">
                <a:tc>
                  <a:txBody>
                    <a:bodyPr/>
                    <a:lstStyle/>
                    <a:p>
                      <a:pPr marL="0" indent="0">
                        <a:buNone/>
                      </a:pPr>
                      <a:r>
                        <a:rPr lang="en-US" sz="800" dirty="0">
                          <a:solidFill>
                            <a:srgbClr val="1A2433"/>
                          </a:solidFill>
                          <a:latin typeface="Calibri" pitchFamily="34" charset="0"/>
                          <a:ea typeface="Calibri" pitchFamily="34" charset="-122"/>
                          <a:cs typeface="Calibri" pitchFamily="34" charset="-120"/>
                        </a:rPr>
                        <a:t>Ammendments in Already Approved Quota against Export of Sugar</a:t>
                      </a: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endParaRPr lang="en-US" sz="80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5" name="Text 2"/>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6" name="Text 3"/>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23</a:t>
            </a:r>
            <a:endParaRPr lang="en-US" sz="8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AREAS &amp; PROCESS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F.E. ALLOCATION</a:t>
            </a:r>
            <a:endParaRPr lang="en-US" sz="2600" dirty="0"/>
          </a:p>
        </p:txBody>
      </p:sp>
      <p:sp>
        <p:nvSpPr>
          <p:cNvPr id="4" name="Shape 2"/>
          <p:cNvSpPr/>
          <p:nvPr/>
        </p:nvSpPr>
        <p:spPr>
          <a:xfrm>
            <a:off x="822960" y="1600200"/>
            <a:ext cx="10543032" cy="4846320"/>
          </a:xfrm>
          <a:prstGeom prst="roundRect">
            <a:avLst>
              <a:gd name="adj" fmla="val 1132"/>
            </a:avLst>
          </a:prstGeom>
          <a:solidFill>
            <a:srgbClr val="F5F7FA"/>
          </a:solidFill>
          <a:ln/>
        </p:spPr>
        <p:txBody>
          <a:bodyPr/>
          <a:lstStyle/>
          <a:p>
            <a:endParaRPr lang="en-US"/>
          </a:p>
        </p:txBody>
      </p:sp>
      <p:sp>
        <p:nvSpPr>
          <p:cNvPr id="5" name="Shape 3"/>
          <p:cNvSpPr/>
          <p:nvPr/>
        </p:nvSpPr>
        <p:spPr>
          <a:xfrm>
            <a:off x="822960" y="1600200"/>
            <a:ext cx="10543032" cy="54864"/>
          </a:xfrm>
          <a:prstGeom prst="rect">
            <a:avLst/>
          </a:prstGeom>
          <a:solidFill>
            <a:srgbClr val="C9971F"/>
          </a:solidFill>
          <a:ln/>
        </p:spPr>
        <p:txBody>
          <a:bodyPr/>
          <a:lstStyle/>
          <a:p>
            <a:endParaRPr lang="en-US"/>
          </a:p>
        </p:txBody>
      </p:sp>
      <p:sp>
        <p:nvSpPr>
          <p:cNvPr id="6" name="Text 4"/>
          <p:cNvSpPr/>
          <p:nvPr/>
        </p:nvSpPr>
        <p:spPr>
          <a:xfrm>
            <a:off x="1024128" y="1746504"/>
            <a:ext cx="10140696" cy="384048"/>
          </a:xfrm>
          <a:prstGeom prst="rect">
            <a:avLst/>
          </a:prstGeom>
          <a:noFill/>
          <a:ln/>
        </p:spPr>
        <p:txBody>
          <a:bodyPr wrap="square" rtlCol="0" anchor="t"/>
          <a:lstStyle/>
          <a:p>
            <a:pPr marL="0" indent="0">
              <a:buNone/>
            </a:pPr>
            <a:r>
              <a:rPr lang="en-US" sz="1200" b="1" dirty="0">
                <a:solidFill>
                  <a:srgbClr val="0F2A44"/>
                </a:solidFill>
                <a:latin typeface="Cambria" pitchFamily="34" charset="0"/>
                <a:ea typeface="Cambria" pitchFamily="34" charset="-122"/>
                <a:cs typeface="Cambria" pitchFamily="34" charset="-120"/>
              </a:rPr>
              <a:t>Govt Remittances</a:t>
            </a:r>
            <a:endParaRPr lang="en-US" sz="1200" dirty="0"/>
          </a:p>
        </p:txBody>
      </p:sp>
      <p:sp>
        <p:nvSpPr>
          <p:cNvPr id="7" name="Shape 5"/>
          <p:cNvSpPr/>
          <p:nvPr/>
        </p:nvSpPr>
        <p:spPr>
          <a:xfrm>
            <a:off x="1024128" y="2276856"/>
            <a:ext cx="64008" cy="64008"/>
          </a:xfrm>
          <a:prstGeom prst="ellipse">
            <a:avLst/>
          </a:prstGeom>
          <a:solidFill>
            <a:srgbClr val="C9971F"/>
          </a:solidFill>
          <a:ln/>
        </p:spPr>
        <p:txBody>
          <a:bodyPr/>
          <a:lstStyle/>
          <a:p>
            <a:endParaRPr lang="en-US"/>
          </a:p>
        </p:txBody>
      </p:sp>
      <p:sp>
        <p:nvSpPr>
          <p:cNvPr id="8" name="Text 6"/>
          <p:cNvSpPr/>
          <p:nvPr/>
        </p:nvSpPr>
        <p:spPr>
          <a:xfrm>
            <a:off x="1188720" y="2167128"/>
            <a:ext cx="10012680"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GOVT REMITTANCES</a:t>
            </a:r>
            <a:endParaRPr lang="en-US" sz="1100" dirty="0"/>
          </a:p>
        </p:txBody>
      </p:sp>
      <p:sp>
        <p:nvSpPr>
          <p:cNvPr id="9" name="Shape 7"/>
          <p:cNvSpPr/>
          <p:nvPr/>
        </p:nvSpPr>
        <p:spPr>
          <a:xfrm>
            <a:off x="1024128" y="2697480"/>
            <a:ext cx="64008" cy="64008"/>
          </a:xfrm>
          <a:prstGeom prst="ellipse">
            <a:avLst/>
          </a:prstGeom>
          <a:solidFill>
            <a:srgbClr val="C9971F"/>
          </a:solidFill>
          <a:ln/>
        </p:spPr>
        <p:txBody>
          <a:bodyPr/>
          <a:lstStyle/>
          <a:p>
            <a:endParaRPr lang="en-US"/>
          </a:p>
        </p:txBody>
      </p:sp>
      <p:sp>
        <p:nvSpPr>
          <p:cNvPr id="10" name="Text 8"/>
          <p:cNvSpPr/>
          <p:nvPr/>
        </p:nvSpPr>
        <p:spPr>
          <a:xfrm>
            <a:off x="1188720" y="2587752"/>
            <a:ext cx="10012680"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FE Allocation Import</a:t>
            </a:r>
            <a:endParaRPr lang="en-US" sz="1100" dirty="0"/>
          </a:p>
        </p:txBody>
      </p:sp>
      <p:sp>
        <p:nvSpPr>
          <p:cNvPr id="11" name="Shape 9"/>
          <p:cNvSpPr/>
          <p:nvPr/>
        </p:nvSpPr>
        <p:spPr>
          <a:xfrm>
            <a:off x="1024128" y="3118104"/>
            <a:ext cx="64008" cy="64008"/>
          </a:xfrm>
          <a:prstGeom prst="ellipse">
            <a:avLst/>
          </a:prstGeom>
          <a:solidFill>
            <a:srgbClr val="C9971F"/>
          </a:solidFill>
          <a:ln/>
        </p:spPr>
        <p:txBody>
          <a:bodyPr/>
          <a:lstStyle/>
          <a:p>
            <a:endParaRPr lang="en-US"/>
          </a:p>
        </p:txBody>
      </p:sp>
      <p:sp>
        <p:nvSpPr>
          <p:cNvPr id="12" name="Text 10"/>
          <p:cNvSpPr/>
          <p:nvPr/>
        </p:nvSpPr>
        <p:spPr>
          <a:xfrm>
            <a:off x="1188720" y="3008376"/>
            <a:ext cx="10012680"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FE Allocation Remittance of PSEs</a:t>
            </a:r>
            <a:endParaRPr lang="en-US" sz="1100" dirty="0"/>
          </a:p>
        </p:txBody>
      </p:sp>
      <p:sp>
        <p:nvSpPr>
          <p:cNvPr id="13" name="Shape 11"/>
          <p:cNvSpPr/>
          <p:nvPr/>
        </p:nvSpPr>
        <p:spPr>
          <a:xfrm>
            <a:off x="1024128" y="3538728"/>
            <a:ext cx="64008" cy="64008"/>
          </a:xfrm>
          <a:prstGeom prst="ellipse">
            <a:avLst/>
          </a:prstGeom>
          <a:solidFill>
            <a:srgbClr val="C9971F"/>
          </a:solidFill>
          <a:ln/>
        </p:spPr>
        <p:txBody>
          <a:bodyPr/>
          <a:lstStyle/>
          <a:p>
            <a:endParaRPr lang="en-US"/>
          </a:p>
        </p:txBody>
      </p:sp>
      <p:sp>
        <p:nvSpPr>
          <p:cNvPr id="14" name="Text 12"/>
          <p:cNvSpPr/>
          <p:nvPr/>
        </p:nvSpPr>
        <p:spPr>
          <a:xfrm>
            <a:off x="1188720" y="3429000"/>
            <a:ext cx="10012680"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FE ALLOCATION Remittance of Classified Organizations</a:t>
            </a:r>
            <a:endParaRPr lang="en-US" sz="1100" dirty="0"/>
          </a:p>
        </p:txBody>
      </p:sp>
      <p:sp>
        <p:nvSpPr>
          <p:cNvPr id="15" name="Shape 13"/>
          <p:cNvSpPr/>
          <p:nvPr/>
        </p:nvSpPr>
        <p:spPr>
          <a:xfrm>
            <a:off x="1024128" y="3959352"/>
            <a:ext cx="64008" cy="64008"/>
          </a:xfrm>
          <a:prstGeom prst="ellipse">
            <a:avLst/>
          </a:prstGeom>
          <a:solidFill>
            <a:srgbClr val="C9971F"/>
          </a:solidFill>
          <a:ln/>
        </p:spPr>
        <p:txBody>
          <a:bodyPr/>
          <a:lstStyle/>
          <a:p>
            <a:endParaRPr lang="en-US"/>
          </a:p>
        </p:txBody>
      </p:sp>
      <p:sp>
        <p:nvSpPr>
          <p:cNvPr id="16" name="Text 14"/>
          <p:cNvSpPr/>
          <p:nvPr/>
        </p:nvSpPr>
        <p:spPr>
          <a:xfrm>
            <a:off x="1188720" y="3849624"/>
            <a:ext cx="10012680"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FE ALLOCATION FE PERMITS</a:t>
            </a:r>
            <a:endParaRPr lang="en-US" sz="1100" dirty="0"/>
          </a:p>
        </p:txBody>
      </p:sp>
      <p:sp>
        <p:nvSpPr>
          <p:cNvPr id="17" name="Shape 15"/>
          <p:cNvSpPr/>
          <p:nvPr/>
        </p:nvSpPr>
        <p:spPr>
          <a:xfrm>
            <a:off x="1024128" y="4379976"/>
            <a:ext cx="64008" cy="64008"/>
          </a:xfrm>
          <a:prstGeom prst="ellipse">
            <a:avLst/>
          </a:prstGeom>
          <a:solidFill>
            <a:srgbClr val="C9971F"/>
          </a:solidFill>
          <a:ln/>
        </p:spPr>
        <p:txBody>
          <a:bodyPr/>
          <a:lstStyle/>
          <a:p>
            <a:endParaRPr lang="en-US"/>
          </a:p>
        </p:txBody>
      </p:sp>
      <p:sp>
        <p:nvSpPr>
          <p:cNvPr id="18" name="Text 16"/>
          <p:cNvSpPr/>
          <p:nvPr/>
        </p:nvSpPr>
        <p:spPr>
          <a:xfrm>
            <a:off x="1188720" y="4270248"/>
            <a:ext cx="10012680"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FE ALLOCATION LOAN REPAYMENT</a:t>
            </a:r>
            <a:endParaRPr lang="en-US" sz="1100" dirty="0"/>
          </a:p>
        </p:txBody>
      </p:sp>
      <p:sp>
        <p:nvSpPr>
          <p:cNvPr id="19" name="Shape 17"/>
          <p:cNvSpPr/>
          <p:nvPr/>
        </p:nvSpPr>
        <p:spPr>
          <a:xfrm>
            <a:off x="1024128" y="4800600"/>
            <a:ext cx="64008" cy="64008"/>
          </a:xfrm>
          <a:prstGeom prst="ellipse">
            <a:avLst/>
          </a:prstGeom>
          <a:solidFill>
            <a:srgbClr val="C9971F"/>
          </a:solidFill>
          <a:ln/>
        </p:spPr>
        <p:txBody>
          <a:bodyPr/>
          <a:lstStyle/>
          <a:p>
            <a:endParaRPr lang="en-US"/>
          </a:p>
        </p:txBody>
      </p:sp>
      <p:sp>
        <p:nvSpPr>
          <p:cNvPr id="20" name="Text 18"/>
          <p:cNvSpPr/>
          <p:nvPr/>
        </p:nvSpPr>
        <p:spPr>
          <a:xfrm>
            <a:off x="1188720" y="4690872"/>
            <a:ext cx="10012680"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FE ALLOCATION Remittance of Armed Forces</a:t>
            </a:r>
            <a:endParaRPr lang="en-US" sz="1100" dirty="0"/>
          </a:p>
        </p:txBody>
      </p:sp>
      <p:sp>
        <p:nvSpPr>
          <p:cNvPr id="21" name="Shape 19"/>
          <p:cNvSpPr/>
          <p:nvPr/>
        </p:nvSpPr>
        <p:spPr>
          <a:xfrm>
            <a:off x="1024128" y="5221224"/>
            <a:ext cx="64008" cy="64008"/>
          </a:xfrm>
          <a:prstGeom prst="ellipse">
            <a:avLst/>
          </a:prstGeom>
          <a:solidFill>
            <a:srgbClr val="C9971F"/>
          </a:solidFill>
          <a:ln/>
        </p:spPr>
        <p:txBody>
          <a:bodyPr/>
          <a:lstStyle/>
          <a:p>
            <a:endParaRPr lang="en-US"/>
          </a:p>
        </p:txBody>
      </p:sp>
      <p:sp>
        <p:nvSpPr>
          <p:cNvPr id="22" name="Text 20"/>
          <p:cNvSpPr/>
          <p:nvPr/>
        </p:nvSpPr>
        <p:spPr>
          <a:xfrm>
            <a:off x="1188720" y="5111496"/>
            <a:ext cx="10012680" cy="365760"/>
          </a:xfrm>
          <a:prstGeom prst="rect">
            <a:avLst/>
          </a:prstGeom>
          <a:noFill/>
          <a:ln/>
        </p:spPr>
        <p:txBody>
          <a:bodyPr wrap="square" rtlCol="0" anchor="t"/>
          <a:lstStyle/>
          <a:p>
            <a:pPr marL="0" indent="0">
              <a:lnSpc>
                <a:spcPct val="105000"/>
              </a:lnSpc>
              <a:buNone/>
            </a:pPr>
            <a:r>
              <a:rPr lang="en-US" sz="1100" dirty="0">
                <a:solidFill>
                  <a:srgbClr val="1A2433"/>
                </a:solidFill>
                <a:latin typeface="Calibri" pitchFamily="34" charset="0"/>
                <a:ea typeface="Calibri" pitchFamily="34" charset="-122"/>
                <a:cs typeface="Calibri" pitchFamily="34" charset="-120"/>
              </a:rPr>
              <a:t>FE ALLOCATION Fresh Imports</a:t>
            </a:r>
            <a:endParaRPr lang="en-US" sz="1100" dirty="0"/>
          </a:p>
        </p:txBody>
      </p:sp>
      <p:sp>
        <p:nvSpPr>
          <p:cNvPr id="23" name="Text 21"/>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24" name="Text 22"/>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24</a:t>
            </a:r>
            <a:endParaRPr lang="en-US" sz="8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AREAS &amp; PROCESS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Case Submission Form</a:t>
            </a:r>
            <a:endParaRPr lang="en-US" sz="2600" dirty="0"/>
          </a:p>
        </p:txBody>
      </p:sp>
      <p:graphicFrame>
        <p:nvGraphicFramePr>
          <p:cNvPr id="26" name="Table 0"/>
          <p:cNvGraphicFramePr>
            <a:graphicFrameLocks noGrp="1"/>
          </p:cNvGraphicFramePr>
          <p:nvPr>
            <p:extLst>
              <p:ext uri="{D42A27DB-BD31-4B8C-83A1-F6EECF244321}">
                <p14:modId xmlns:p14="http://schemas.microsoft.com/office/powerpoint/2010/main" val="1579011935"/>
              </p:ext>
            </p:extLst>
          </p:nvPr>
        </p:nvGraphicFramePr>
        <p:xfrm>
          <a:off x="822960" y="1600200"/>
          <a:ext cx="10543032" cy="4434840"/>
        </p:xfrm>
        <a:graphic>
          <a:graphicData uri="http://schemas.openxmlformats.org/drawingml/2006/table">
            <a:tbl>
              <a:tblPr/>
              <a:tblGrid>
                <a:gridCol w="5271516">
                  <a:extLst>
                    <a:ext uri="{9D8B030D-6E8A-4147-A177-3AD203B41FA5}">
                      <a16:colId xmlns:a16="http://schemas.microsoft.com/office/drawing/2014/main" val="20000"/>
                    </a:ext>
                  </a:extLst>
                </a:gridCol>
                <a:gridCol w="5271516">
                  <a:extLst>
                    <a:ext uri="{9D8B030D-6E8A-4147-A177-3AD203B41FA5}">
                      <a16:colId xmlns:a16="http://schemas.microsoft.com/office/drawing/2014/main" val="20001"/>
                    </a:ext>
                  </a:extLst>
                </a:gridCol>
              </a:tblGrid>
              <a:tr h="316774">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Department (Select One):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Foreign Exchange and Operations Department (FEOD)</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extLst>
                  <a:ext uri="{0D108BD9-81ED-4DB2-BD59-A6C34878D82A}">
                    <a16:rowId xmlns:a16="http://schemas.microsoft.com/office/drawing/2014/main" val="10000"/>
                  </a:ext>
                </a:extLst>
              </a:tr>
              <a:tr h="316774">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Case Category (Select One):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Government Schemes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316774">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Case Type (Select One):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Private Remittances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02"/>
                  </a:ext>
                </a:extLst>
              </a:tr>
              <a:tr h="316774">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Case Title (Select One):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Other Private Remittance of Chapter 16</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316774">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Form Fields: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04"/>
                  </a:ext>
                </a:extLst>
              </a:tr>
              <a:tr h="316774">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316774">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All Required Fields: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As Per Taxonomy Sheet</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06"/>
                  </a:ext>
                </a:extLst>
              </a:tr>
              <a:tr h="316774">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7"/>
                  </a:ext>
                </a:extLst>
              </a:tr>
              <a:tr h="316774">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08"/>
                  </a:ext>
                </a:extLst>
              </a:tr>
              <a:tr h="316774">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All Required Documents: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As Per Taxonomy Sheet</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9"/>
                  </a:ext>
                </a:extLst>
              </a:tr>
              <a:tr h="316774">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10"/>
                  </a:ext>
                </a:extLst>
              </a:tr>
              <a:tr h="316774">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11"/>
                  </a:ext>
                </a:extLst>
              </a:tr>
              <a:tr h="316774">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12"/>
                  </a:ext>
                </a:extLst>
              </a:tr>
              <a:tr h="316774">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13"/>
                  </a:ext>
                </a:extLst>
              </a:tr>
            </a:tbl>
          </a:graphicData>
        </a:graphic>
      </p:graphicFrame>
      <p:sp>
        <p:nvSpPr>
          <p:cNvPr id="5" name="Text 2"/>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6" name="Text 3"/>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25</a:t>
            </a:r>
            <a:endParaRPr lang="en-US" sz="8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AREAS &amp; PROCESS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100" b="1" dirty="0">
                <a:solidFill>
                  <a:srgbClr val="0F2A44"/>
                </a:solidFill>
                <a:latin typeface="Cambria" pitchFamily="34" charset="0"/>
                <a:ea typeface="Cambria" pitchFamily="34" charset="-122"/>
                <a:cs typeface="Cambria" pitchFamily="34" charset="-120"/>
              </a:rPr>
              <a:t>Case Title Required Documents Type &amp; Importance</a:t>
            </a:r>
            <a:endParaRPr lang="en-US" sz="2100" dirty="0"/>
          </a:p>
        </p:txBody>
      </p:sp>
      <p:sp>
        <p:nvSpPr>
          <p:cNvPr id="4" name="Text 2"/>
          <p:cNvSpPr/>
          <p:nvPr/>
        </p:nvSpPr>
        <p:spPr>
          <a:xfrm>
            <a:off x="822960" y="1600200"/>
            <a:ext cx="10515600" cy="457200"/>
          </a:xfrm>
          <a:prstGeom prst="rect">
            <a:avLst/>
          </a:prstGeom>
          <a:noFill/>
          <a:ln/>
        </p:spPr>
        <p:txBody>
          <a:bodyPr wrap="square" rtlCol="0" anchor="t"/>
          <a:lstStyle/>
          <a:p>
            <a:pPr marL="0" indent="0">
              <a:lnSpc>
                <a:spcPct val="120000"/>
              </a:lnSpc>
              <a:buNone/>
            </a:pPr>
            <a:r>
              <a:rPr lang="en-US" sz="1150" i="1" dirty="0">
                <a:solidFill>
                  <a:srgbClr val="5B6B7F"/>
                </a:solidFill>
                <a:latin typeface="Calibri" pitchFamily="34" charset="0"/>
                <a:ea typeface="Calibri" pitchFamily="34" charset="-122"/>
                <a:cs typeface="Calibri" pitchFamily="34" charset="-120"/>
              </a:rPr>
              <a:t>Required Documents list will be provided by SBP or regulatory compliance of AD and requirements might be different according to the case type.</a:t>
            </a:r>
            <a:endParaRPr lang="en-US" sz="1150" dirty="0"/>
          </a:p>
        </p:txBody>
      </p:sp>
      <p:sp>
        <p:nvSpPr>
          <p:cNvPr id="5" name="Text 3"/>
          <p:cNvSpPr/>
          <p:nvPr/>
        </p:nvSpPr>
        <p:spPr>
          <a:xfrm>
            <a:off x="822960" y="1965960"/>
            <a:ext cx="10515600" cy="457200"/>
          </a:xfrm>
          <a:prstGeom prst="rect">
            <a:avLst/>
          </a:prstGeom>
          <a:noFill/>
          <a:ln/>
        </p:spPr>
        <p:txBody>
          <a:bodyPr wrap="square" rtlCol="0" anchor="t"/>
          <a:lstStyle/>
          <a:p>
            <a:pPr marL="0" indent="0">
              <a:lnSpc>
                <a:spcPct val="120000"/>
              </a:lnSpc>
              <a:buNone/>
            </a:pPr>
            <a:r>
              <a:rPr lang="en-US" sz="1150" i="1" dirty="0">
                <a:solidFill>
                  <a:srgbClr val="5B6B7F"/>
                </a:solidFill>
                <a:latin typeface="Calibri" pitchFamily="34" charset="0"/>
                <a:ea typeface="Calibri" pitchFamily="34" charset="-122"/>
                <a:cs typeface="Calibri" pitchFamily="34" charset="-120"/>
              </a:rPr>
              <a:t>Example:</a:t>
            </a:r>
            <a:endParaRPr lang="en-US" sz="1150" dirty="0"/>
          </a:p>
        </p:txBody>
      </p:sp>
      <p:graphicFrame>
        <p:nvGraphicFramePr>
          <p:cNvPr id="27" name="Table 0"/>
          <p:cNvGraphicFramePr>
            <a:graphicFrameLocks noGrp="1"/>
          </p:cNvGraphicFramePr>
          <p:nvPr>
            <p:extLst>
              <p:ext uri="{D42A27DB-BD31-4B8C-83A1-F6EECF244321}">
                <p14:modId xmlns:p14="http://schemas.microsoft.com/office/powerpoint/2010/main" val="1579011935"/>
              </p:ext>
            </p:extLst>
          </p:nvPr>
        </p:nvGraphicFramePr>
        <p:xfrm>
          <a:off x="822960" y="2331720"/>
          <a:ext cx="10543032" cy="3703320"/>
        </p:xfrm>
        <a:graphic>
          <a:graphicData uri="http://schemas.openxmlformats.org/drawingml/2006/table">
            <a:tbl>
              <a:tblPr/>
              <a:tblGrid>
                <a:gridCol w="2635758">
                  <a:extLst>
                    <a:ext uri="{9D8B030D-6E8A-4147-A177-3AD203B41FA5}">
                      <a16:colId xmlns:a16="http://schemas.microsoft.com/office/drawing/2014/main" val="20000"/>
                    </a:ext>
                  </a:extLst>
                </a:gridCol>
                <a:gridCol w="2635758">
                  <a:extLst>
                    <a:ext uri="{9D8B030D-6E8A-4147-A177-3AD203B41FA5}">
                      <a16:colId xmlns:a16="http://schemas.microsoft.com/office/drawing/2014/main" val="20001"/>
                    </a:ext>
                  </a:extLst>
                </a:gridCol>
                <a:gridCol w="2635758">
                  <a:extLst>
                    <a:ext uri="{9D8B030D-6E8A-4147-A177-3AD203B41FA5}">
                      <a16:colId xmlns:a16="http://schemas.microsoft.com/office/drawing/2014/main" val="20002"/>
                    </a:ext>
                  </a:extLst>
                </a:gridCol>
                <a:gridCol w="2635758">
                  <a:extLst>
                    <a:ext uri="{9D8B030D-6E8A-4147-A177-3AD203B41FA5}">
                      <a16:colId xmlns:a16="http://schemas.microsoft.com/office/drawing/2014/main" val="20003"/>
                    </a:ext>
                  </a:extLst>
                </a:gridCol>
              </a:tblGrid>
              <a:tr h="1234440">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Case Title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Required Documents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Type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Importance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extLst>
                  <a:ext uri="{0D108BD9-81ED-4DB2-BD59-A6C34878D82A}">
                    <a16:rowId xmlns:a16="http://schemas.microsoft.com/office/drawing/2014/main" val="10000"/>
                  </a:ext>
                </a:extLst>
              </a:tr>
              <a:tr h="1234440">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Remittances relating to Professional/Consultancy/Advisory Services fee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Input Documents:</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Applicant Request</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Agreement.</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Addendum (if any)</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Invoice/Debit Note</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Form “M”</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Proof of Services Delivered.</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Advance Payment Undertaking.</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Finance Division’s letter: FE allocation or NOC</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Previous SBP Approval.</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Certificate of Incorporation</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Pattern of Share Holding</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Tax Exemption Certificate</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Travelling Documents</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Any Other Documents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PDF PDF PDF PDF PDF PDF PDF PDF PDF PDF PDF PDF PDF ANY</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Mandatory Mandatory Optional Mandatory Mandatory Optional Optional Optional Optional Optional Optional Optional Optional Optional</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234440">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Output Documents:</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 FEOD-SBP(BSC) Approval Letter</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02"/>
                  </a:ext>
                </a:extLst>
              </a:tr>
            </a:tbl>
          </a:graphicData>
        </a:graphic>
      </p:graphicFrame>
      <p:sp>
        <p:nvSpPr>
          <p:cNvPr id="7" name="Text 4"/>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8" name="Text 5"/>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26</a:t>
            </a:r>
            <a:endParaRPr lang="en-US" sz="8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AREAS &amp; PROCESS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Commercial	Remittances	Data Fields</a:t>
            </a:r>
            <a:endParaRPr lang="en-US" sz="2600" dirty="0"/>
          </a:p>
        </p:txBody>
      </p:sp>
      <p:sp>
        <p:nvSpPr>
          <p:cNvPr id="4" name="Shape 2"/>
          <p:cNvSpPr/>
          <p:nvPr/>
        </p:nvSpPr>
        <p:spPr>
          <a:xfrm>
            <a:off x="822960" y="1600200"/>
            <a:ext cx="3331464" cy="4846320"/>
          </a:xfrm>
          <a:prstGeom prst="roundRect">
            <a:avLst>
              <a:gd name="adj" fmla="val 1647"/>
            </a:avLst>
          </a:prstGeom>
          <a:solidFill>
            <a:srgbClr val="F5F7FA"/>
          </a:solidFill>
          <a:ln/>
        </p:spPr>
        <p:txBody>
          <a:bodyPr/>
          <a:lstStyle/>
          <a:p>
            <a:endParaRPr lang="en-US"/>
          </a:p>
        </p:txBody>
      </p:sp>
      <p:sp>
        <p:nvSpPr>
          <p:cNvPr id="5" name="Shape 3"/>
          <p:cNvSpPr/>
          <p:nvPr/>
        </p:nvSpPr>
        <p:spPr>
          <a:xfrm>
            <a:off x="822960" y="1600200"/>
            <a:ext cx="3331464" cy="54864"/>
          </a:xfrm>
          <a:prstGeom prst="rect">
            <a:avLst/>
          </a:prstGeom>
          <a:solidFill>
            <a:srgbClr val="C9971F"/>
          </a:solidFill>
          <a:ln/>
        </p:spPr>
        <p:txBody>
          <a:bodyPr/>
          <a:lstStyle/>
          <a:p>
            <a:endParaRPr lang="en-US"/>
          </a:p>
        </p:txBody>
      </p:sp>
      <p:sp>
        <p:nvSpPr>
          <p:cNvPr id="6" name="Text 4"/>
          <p:cNvSpPr/>
          <p:nvPr/>
        </p:nvSpPr>
        <p:spPr>
          <a:xfrm>
            <a:off x="1024128" y="1746504"/>
            <a:ext cx="2929128" cy="384048"/>
          </a:xfrm>
          <a:prstGeom prst="rect">
            <a:avLst/>
          </a:prstGeom>
          <a:noFill/>
          <a:ln/>
        </p:spPr>
        <p:txBody>
          <a:bodyPr wrap="square" rtlCol="0" anchor="t"/>
          <a:lstStyle/>
          <a:p>
            <a:pPr marL="0" indent="0">
              <a:buNone/>
            </a:pPr>
            <a:r>
              <a:rPr lang="en-US" sz="1200" b="1" dirty="0">
                <a:solidFill>
                  <a:srgbClr val="0F2A44"/>
                </a:solidFill>
                <a:latin typeface="Cambria" pitchFamily="34" charset="0"/>
                <a:ea typeface="Cambria" pitchFamily="34" charset="-122"/>
                <a:cs typeface="Cambria" pitchFamily="34" charset="-120"/>
              </a:rPr>
              <a:t>Applicant / Beneficiary Fields</a:t>
            </a:r>
            <a:endParaRPr lang="en-US" sz="1200" dirty="0"/>
          </a:p>
        </p:txBody>
      </p:sp>
      <p:sp>
        <p:nvSpPr>
          <p:cNvPr id="7" name="Shape 5"/>
          <p:cNvSpPr/>
          <p:nvPr/>
        </p:nvSpPr>
        <p:spPr>
          <a:xfrm>
            <a:off x="1024128" y="2276856"/>
            <a:ext cx="64008" cy="64008"/>
          </a:xfrm>
          <a:prstGeom prst="ellipse">
            <a:avLst/>
          </a:prstGeom>
          <a:solidFill>
            <a:srgbClr val="C9971F"/>
          </a:solidFill>
          <a:ln/>
        </p:spPr>
        <p:txBody>
          <a:bodyPr/>
          <a:lstStyle/>
          <a:p>
            <a:endParaRPr lang="en-US"/>
          </a:p>
        </p:txBody>
      </p:sp>
      <p:sp>
        <p:nvSpPr>
          <p:cNvPr id="8" name="Text 6"/>
          <p:cNvSpPr/>
          <p:nvPr/>
        </p:nvSpPr>
        <p:spPr>
          <a:xfrm>
            <a:off x="1188720" y="2167128"/>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Field Name</a:t>
            </a:r>
            <a:endParaRPr lang="en-US" sz="780" dirty="0"/>
          </a:p>
        </p:txBody>
      </p:sp>
      <p:sp>
        <p:nvSpPr>
          <p:cNvPr id="9" name="Shape 7"/>
          <p:cNvSpPr/>
          <p:nvPr/>
        </p:nvSpPr>
        <p:spPr>
          <a:xfrm>
            <a:off x="1024128" y="2542032"/>
            <a:ext cx="64008" cy="64008"/>
          </a:xfrm>
          <a:prstGeom prst="ellipse">
            <a:avLst/>
          </a:prstGeom>
          <a:solidFill>
            <a:srgbClr val="C9971F"/>
          </a:solidFill>
          <a:ln/>
        </p:spPr>
        <p:txBody>
          <a:bodyPr/>
          <a:lstStyle/>
          <a:p>
            <a:endParaRPr lang="en-US"/>
          </a:p>
        </p:txBody>
      </p:sp>
      <p:sp>
        <p:nvSpPr>
          <p:cNvPr id="10" name="Text 8"/>
          <p:cNvSpPr/>
          <p:nvPr/>
        </p:nvSpPr>
        <p:spPr>
          <a:xfrm>
            <a:off x="1188720" y="2432304"/>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Applicant's Name</a:t>
            </a:r>
            <a:endParaRPr lang="en-US" sz="780" dirty="0"/>
          </a:p>
        </p:txBody>
      </p:sp>
      <p:sp>
        <p:nvSpPr>
          <p:cNvPr id="11" name="Shape 9"/>
          <p:cNvSpPr/>
          <p:nvPr/>
        </p:nvSpPr>
        <p:spPr>
          <a:xfrm>
            <a:off x="1024128" y="2807208"/>
            <a:ext cx="64008" cy="64008"/>
          </a:xfrm>
          <a:prstGeom prst="ellipse">
            <a:avLst/>
          </a:prstGeom>
          <a:solidFill>
            <a:srgbClr val="C9971F"/>
          </a:solidFill>
          <a:ln/>
        </p:spPr>
        <p:txBody>
          <a:bodyPr/>
          <a:lstStyle/>
          <a:p>
            <a:endParaRPr lang="en-US"/>
          </a:p>
        </p:txBody>
      </p:sp>
      <p:sp>
        <p:nvSpPr>
          <p:cNvPr id="12" name="Text 10"/>
          <p:cNvSpPr/>
          <p:nvPr/>
        </p:nvSpPr>
        <p:spPr>
          <a:xfrm>
            <a:off x="1188720" y="2697480"/>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NTN</a:t>
            </a:r>
            <a:endParaRPr lang="en-US" sz="780" dirty="0"/>
          </a:p>
        </p:txBody>
      </p:sp>
      <p:sp>
        <p:nvSpPr>
          <p:cNvPr id="13" name="Shape 11"/>
          <p:cNvSpPr/>
          <p:nvPr/>
        </p:nvSpPr>
        <p:spPr>
          <a:xfrm>
            <a:off x="1024128" y="3072384"/>
            <a:ext cx="64008" cy="64008"/>
          </a:xfrm>
          <a:prstGeom prst="ellipse">
            <a:avLst/>
          </a:prstGeom>
          <a:solidFill>
            <a:srgbClr val="C9971F"/>
          </a:solidFill>
          <a:ln/>
        </p:spPr>
        <p:txBody>
          <a:bodyPr/>
          <a:lstStyle/>
          <a:p>
            <a:endParaRPr lang="en-US"/>
          </a:p>
        </p:txBody>
      </p:sp>
      <p:sp>
        <p:nvSpPr>
          <p:cNvPr id="14" name="Text 12"/>
          <p:cNvSpPr/>
          <p:nvPr/>
        </p:nvSpPr>
        <p:spPr>
          <a:xfrm>
            <a:off x="1188720" y="2962656"/>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Address</a:t>
            </a:r>
            <a:endParaRPr lang="en-US" sz="780" dirty="0"/>
          </a:p>
        </p:txBody>
      </p:sp>
      <p:sp>
        <p:nvSpPr>
          <p:cNvPr id="15" name="Shape 13"/>
          <p:cNvSpPr/>
          <p:nvPr/>
        </p:nvSpPr>
        <p:spPr>
          <a:xfrm>
            <a:off x="1024128" y="3337560"/>
            <a:ext cx="64008" cy="64008"/>
          </a:xfrm>
          <a:prstGeom prst="ellipse">
            <a:avLst/>
          </a:prstGeom>
          <a:solidFill>
            <a:srgbClr val="C9971F"/>
          </a:solidFill>
          <a:ln/>
        </p:spPr>
        <p:txBody>
          <a:bodyPr/>
          <a:lstStyle/>
          <a:p>
            <a:endParaRPr lang="en-US"/>
          </a:p>
        </p:txBody>
      </p:sp>
      <p:sp>
        <p:nvSpPr>
          <p:cNvPr id="16" name="Text 14"/>
          <p:cNvSpPr/>
          <p:nvPr/>
        </p:nvSpPr>
        <p:spPr>
          <a:xfrm>
            <a:off x="1188720" y="3227832"/>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Brief Profile</a:t>
            </a:r>
            <a:endParaRPr lang="en-US" sz="780" dirty="0"/>
          </a:p>
        </p:txBody>
      </p:sp>
      <p:sp>
        <p:nvSpPr>
          <p:cNvPr id="17" name="Shape 15"/>
          <p:cNvSpPr/>
          <p:nvPr/>
        </p:nvSpPr>
        <p:spPr>
          <a:xfrm>
            <a:off x="1024128" y="3602736"/>
            <a:ext cx="64008" cy="64008"/>
          </a:xfrm>
          <a:prstGeom prst="ellipse">
            <a:avLst/>
          </a:prstGeom>
          <a:solidFill>
            <a:srgbClr val="C9971F"/>
          </a:solidFill>
          <a:ln/>
        </p:spPr>
        <p:txBody>
          <a:bodyPr/>
          <a:lstStyle/>
          <a:p>
            <a:endParaRPr lang="en-US"/>
          </a:p>
        </p:txBody>
      </p:sp>
      <p:sp>
        <p:nvSpPr>
          <p:cNvPr id="18" name="Text 16"/>
          <p:cNvSpPr/>
          <p:nvPr/>
        </p:nvSpPr>
        <p:spPr>
          <a:xfrm>
            <a:off x="1188720" y="3493008"/>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Email ID</a:t>
            </a:r>
            <a:endParaRPr lang="en-US" sz="780" dirty="0"/>
          </a:p>
        </p:txBody>
      </p:sp>
      <p:sp>
        <p:nvSpPr>
          <p:cNvPr id="19" name="Shape 17"/>
          <p:cNvSpPr/>
          <p:nvPr/>
        </p:nvSpPr>
        <p:spPr>
          <a:xfrm>
            <a:off x="1024128" y="3867912"/>
            <a:ext cx="64008" cy="64008"/>
          </a:xfrm>
          <a:prstGeom prst="ellipse">
            <a:avLst/>
          </a:prstGeom>
          <a:solidFill>
            <a:srgbClr val="C9971F"/>
          </a:solidFill>
          <a:ln/>
        </p:spPr>
        <p:txBody>
          <a:bodyPr/>
          <a:lstStyle/>
          <a:p>
            <a:endParaRPr lang="en-US"/>
          </a:p>
        </p:txBody>
      </p:sp>
      <p:sp>
        <p:nvSpPr>
          <p:cNvPr id="20" name="Text 18"/>
          <p:cNvSpPr/>
          <p:nvPr/>
        </p:nvSpPr>
        <p:spPr>
          <a:xfrm>
            <a:off x="1188720" y="3758184"/>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Ownership Structure</a:t>
            </a:r>
            <a:endParaRPr lang="en-US" sz="780" dirty="0"/>
          </a:p>
        </p:txBody>
      </p:sp>
      <p:sp>
        <p:nvSpPr>
          <p:cNvPr id="21" name="Shape 19"/>
          <p:cNvSpPr/>
          <p:nvPr/>
        </p:nvSpPr>
        <p:spPr>
          <a:xfrm>
            <a:off x="1024128" y="4133088"/>
            <a:ext cx="64008" cy="64008"/>
          </a:xfrm>
          <a:prstGeom prst="ellipse">
            <a:avLst/>
          </a:prstGeom>
          <a:solidFill>
            <a:srgbClr val="C9971F"/>
          </a:solidFill>
          <a:ln/>
        </p:spPr>
        <p:txBody>
          <a:bodyPr/>
          <a:lstStyle/>
          <a:p>
            <a:endParaRPr lang="en-US"/>
          </a:p>
        </p:txBody>
      </p:sp>
      <p:sp>
        <p:nvSpPr>
          <p:cNvPr id="22" name="Text 20"/>
          <p:cNvSpPr/>
          <p:nvPr/>
        </p:nvSpPr>
        <p:spPr>
          <a:xfrm>
            <a:off x="1188720" y="4023360"/>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Beneficiary Name</a:t>
            </a:r>
            <a:endParaRPr lang="en-US" sz="780" dirty="0"/>
          </a:p>
        </p:txBody>
      </p:sp>
      <p:sp>
        <p:nvSpPr>
          <p:cNvPr id="23" name="Shape 21"/>
          <p:cNvSpPr/>
          <p:nvPr/>
        </p:nvSpPr>
        <p:spPr>
          <a:xfrm>
            <a:off x="1024128" y="4398264"/>
            <a:ext cx="64008" cy="64008"/>
          </a:xfrm>
          <a:prstGeom prst="ellipse">
            <a:avLst/>
          </a:prstGeom>
          <a:solidFill>
            <a:srgbClr val="C9971F"/>
          </a:solidFill>
          <a:ln/>
        </p:spPr>
        <p:txBody>
          <a:bodyPr/>
          <a:lstStyle/>
          <a:p>
            <a:endParaRPr lang="en-US"/>
          </a:p>
        </p:txBody>
      </p:sp>
      <p:sp>
        <p:nvSpPr>
          <p:cNvPr id="24" name="Text 22"/>
          <p:cNvSpPr/>
          <p:nvPr/>
        </p:nvSpPr>
        <p:spPr>
          <a:xfrm>
            <a:off x="1188720" y="4288536"/>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Address</a:t>
            </a:r>
            <a:endParaRPr lang="en-US" sz="780" dirty="0"/>
          </a:p>
        </p:txBody>
      </p:sp>
      <p:sp>
        <p:nvSpPr>
          <p:cNvPr id="25" name="Shape 23"/>
          <p:cNvSpPr/>
          <p:nvPr/>
        </p:nvSpPr>
        <p:spPr>
          <a:xfrm>
            <a:off x="1024128" y="4663440"/>
            <a:ext cx="64008" cy="64008"/>
          </a:xfrm>
          <a:prstGeom prst="ellipse">
            <a:avLst/>
          </a:prstGeom>
          <a:solidFill>
            <a:srgbClr val="C9971F"/>
          </a:solidFill>
          <a:ln/>
        </p:spPr>
        <p:txBody>
          <a:bodyPr/>
          <a:lstStyle/>
          <a:p>
            <a:endParaRPr lang="en-US"/>
          </a:p>
        </p:txBody>
      </p:sp>
      <p:sp>
        <p:nvSpPr>
          <p:cNvPr id="26" name="Text 24"/>
          <p:cNvSpPr/>
          <p:nvPr/>
        </p:nvSpPr>
        <p:spPr>
          <a:xfrm>
            <a:off x="1188720" y="4553712"/>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Country</a:t>
            </a:r>
            <a:endParaRPr lang="en-US" sz="780" dirty="0"/>
          </a:p>
        </p:txBody>
      </p:sp>
      <p:sp>
        <p:nvSpPr>
          <p:cNvPr id="27" name="Shape 25"/>
          <p:cNvSpPr/>
          <p:nvPr/>
        </p:nvSpPr>
        <p:spPr>
          <a:xfrm>
            <a:off x="1024128" y="4928616"/>
            <a:ext cx="64008" cy="64008"/>
          </a:xfrm>
          <a:prstGeom prst="ellipse">
            <a:avLst/>
          </a:prstGeom>
          <a:solidFill>
            <a:srgbClr val="C9971F"/>
          </a:solidFill>
          <a:ln/>
        </p:spPr>
        <p:txBody>
          <a:bodyPr/>
          <a:lstStyle/>
          <a:p>
            <a:endParaRPr lang="en-US"/>
          </a:p>
        </p:txBody>
      </p:sp>
      <p:sp>
        <p:nvSpPr>
          <p:cNvPr id="28" name="Text 26"/>
          <p:cNvSpPr/>
          <p:nvPr/>
        </p:nvSpPr>
        <p:spPr>
          <a:xfrm>
            <a:off x="1188720" y="4818888"/>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Brief Profile</a:t>
            </a:r>
            <a:endParaRPr lang="en-US" sz="780" dirty="0"/>
          </a:p>
        </p:txBody>
      </p:sp>
      <p:sp>
        <p:nvSpPr>
          <p:cNvPr id="29" name="Shape 27"/>
          <p:cNvSpPr/>
          <p:nvPr/>
        </p:nvSpPr>
        <p:spPr>
          <a:xfrm>
            <a:off x="1024128" y="5193792"/>
            <a:ext cx="64008" cy="64008"/>
          </a:xfrm>
          <a:prstGeom prst="ellipse">
            <a:avLst/>
          </a:prstGeom>
          <a:solidFill>
            <a:srgbClr val="C9971F"/>
          </a:solidFill>
          <a:ln/>
        </p:spPr>
        <p:txBody>
          <a:bodyPr/>
          <a:lstStyle/>
          <a:p>
            <a:endParaRPr lang="en-US"/>
          </a:p>
        </p:txBody>
      </p:sp>
      <p:sp>
        <p:nvSpPr>
          <p:cNvPr id="30" name="Text 28"/>
          <p:cNvSpPr/>
          <p:nvPr/>
        </p:nvSpPr>
        <p:spPr>
          <a:xfrm>
            <a:off x="1188720" y="5084064"/>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Email ID</a:t>
            </a:r>
            <a:endParaRPr lang="en-US" sz="780" dirty="0"/>
          </a:p>
        </p:txBody>
      </p:sp>
      <p:sp>
        <p:nvSpPr>
          <p:cNvPr id="31" name="Shape 29"/>
          <p:cNvSpPr/>
          <p:nvPr/>
        </p:nvSpPr>
        <p:spPr>
          <a:xfrm>
            <a:off x="1024128" y="5458968"/>
            <a:ext cx="64008" cy="64008"/>
          </a:xfrm>
          <a:prstGeom prst="ellipse">
            <a:avLst/>
          </a:prstGeom>
          <a:solidFill>
            <a:srgbClr val="C9971F"/>
          </a:solidFill>
          <a:ln/>
        </p:spPr>
        <p:txBody>
          <a:bodyPr/>
          <a:lstStyle/>
          <a:p>
            <a:endParaRPr lang="en-US"/>
          </a:p>
        </p:txBody>
      </p:sp>
      <p:sp>
        <p:nvSpPr>
          <p:cNvPr id="32" name="Text 30"/>
          <p:cNvSpPr/>
          <p:nvPr/>
        </p:nvSpPr>
        <p:spPr>
          <a:xfrm>
            <a:off x="1188720" y="5349240"/>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Ownership Structure</a:t>
            </a:r>
            <a:endParaRPr lang="en-US" sz="780" dirty="0"/>
          </a:p>
        </p:txBody>
      </p:sp>
      <p:sp>
        <p:nvSpPr>
          <p:cNvPr id="33" name="Shape 31"/>
          <p:cNvSpPr/>
          <p:nvPr/>
        </p:nvSpPr>
        <p:spPr>
          <a:xfrm>
            <a:off x="1024128" y="5724144"/>
            <a:ext cx="64008" cy="64008"/>
          </a:xfrm>
          <a:prstGeom prst="ellipse">
            <a:avLst/>
          </a:prstGeom>
          <a:solidFill>
            <a:srgbClr val="C9971F"/>
          </a:solidFill>
          <a:ln/>
        </p:spPr>
        <p:txBody>
          <a:bodyPr/>
          <a:lstStyle/>
          <a:p>
            <a:endParaRPr lang="en-US"/>
          </a:p>
        </p:txBody>
      </p:sp>
      <p:sp>
        <p:nvSpPr>
          <p:cNvPr id="34" name="Text 32"/>
          <p:cNvSpPr/>
          <p:nvPr/>
        </p:nvSpPr>
        <p:spPr>
          <a:xfrm>
            <a:off x="1188720" y="5614416"/>
            <a:ext cx="2801112" cy="302849"/>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Relationship B/W Applicant and Beneficiary</a:t>
            </a:r>
            <a:endParaRPr lang="en-US" sz="780" dirty="0"/>
          </a:p>
        </p:txBody>
      </p:sp>
      <p:sp>
        <p:nvSpPr>
          <p:cNvPr id="35" name="Shape 33"/>
          <p:cNvSpPr/>
          <p:nvPr/>
        </p:nvSpPr>
        <p:spPr>
          <a:xfrm>
            <a:off x="1024128" y="6081857"/>
            <a:ext cx="64008" cy="64008"/>
          </a:xfrm>
          <a:prstGeom prst="ellipse">
            <a:avLst/>
          </a:prstGeom>
          <a:solidFill>
            <a:srgbClr val="C9971F"/>
          </a:solidFill>
          <a:ln/>
        </p:spPr>
        <p:txBody>
          <a:bodyPr/>
          <a:lstStyle/>
          <a:p>
            <a:endParaRPr lang="en-US"/>
          </a:p>
        </p:txBody>
      </p:sp>
      <p:sp>
        <p:nvSpPr>
          <p:cNvPr id="36" name="Text 34"/>
          <p:cNvSpPr/>
          <p:nvPr/>
        </p:nvSpPr>
        <p:spPr>
          <a:xfrm>
            <a:off x="1188720" y="5972129"/>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Currency</a:t>
            </a:r>
            <a:endParaRPr lang="en-US" sz="780" dirty="0"/>
          </a:p>
        </p:txBody>
      </p:sp>
      <p:sp>
        <p:nvSpPr>
          <p:cNvPr id="37" name="Shape 35"/>
          <p:cNvSpPr/>
          <p:nvPr/>
        </p:nvSpPr>
        <p:spPr>
          <a:xfrm>
            <a:off x="4428744" y="1600200"/>
            <a:ext cx="3331464" cy="4846320"/>
          </a:xfrm>
          <a:prstGeom prst="roundRect">
            <a:avLst>
              <a:gd name="adj" fmla="val 1647"/>
            </a:avLst>
          </a:prstGeom>
          <a:solidFill>
            <a:srgbClr val="F5F7FA"/>
          </a:solidFill>
          <a:ln/>
        </p:spPr>
        <p:txBody>
          <a:bodyPr/>
          <a:lstStyle/>
          <a:p>
            <a:endParaRPr lang="en-US"/>
          </a:p>
        </p:txBody>
      </p:sp>
      <p:sp>
        <p:nvSpPr>
          <p:cNvPr id="38" name="Shape 36"/>
          <p:cNvSpPr/>
          <p:nvPr/>
        </p:nvSpPr>
        <p:spPr>
          <a:xfrm>
            <a:off x="4428744" y="1600200"/>
            <a:ext cx="3331464" cy="54864"/>
          </a:xfrm>
          <a:prstGeom prst="rect">
            <a:avLst/>
          </a:prstGeom>
          <a:solidFill>
            <a:srgbClr val="C9971F"/>
          </a:solidFill>
          <a:ln/>
        </p:spPr>
        <p:txBody>
          <a:bodyPr/>
          <a:lstStyle/>
          <a:p>
            <a:endParaRPr lang="en-US"/>
          </a:p>
        </p:txBody>
      </p:sp>
      <p:sp>
        <p:nvSpPr>
          <p:cNvPr id="39" name="Text 37"/>
          <p:cNvSpPr/>
          <p:nvPr/>
        </p:nvSpPr>
        <p:spPr>
          <a:xfrm>
            <a:off x="4629912" y="1746504"/>
            <a:ext cx="2929128" cy="384048"/>
          </a:xfrm>
          <a:prstGeom prst="rect">
            <a:avLst/>
          </a:prstGeom>
          <a:noFill/>
          <a:ln/>
        </p:spPr>
        <p:txBody>
          <a:bodyPr wrap="square" rtlCol="0" anchor="t"/>
          <a:lstStyle/>
          <a:p>
            <a:pPr marL="0" indent="0">
              <a:buNone/>
            </a:pPr>
            <a:r>
              <a:rPr lang="en-US" sz="1200" b="1" dirty="0">
                <a:solidFill>
                  <a:srgbClr val="0F2A44"/>
                </a:solidFill>
                <a:latin typeface="Cambria" pitchFamily="34" charset="0"/>
                <a:ea typeface="Cambria" pitchFamily="34" charset="-122"/>
                <a:cs typeface="Cambria" pitchFamily="34" charset="-120"/>
              </a:rPr>
              <a:t>Transaction Fields</a:t>
            </a:r>
            <a:endParaRPr lang="en-US" sz="1200" dirty="0"/>
          </a:p>
        </p:txBody>
      </p:sp>
      <p:sp>
        <p:nvSpPr>
          <p:cNvPr id="40" name="Shape 38"/>
          <p:cNvSpPr/>
          <p:nvPr/>
        </p:nvSpPr>
        <p:spPr>
          <a:xfrm>
            <a:off x="4629912" y="2276856"/>
            <a:ext cx="64008" cy="64008"/>
          </a:xfrm>
          <a:prstGeom prst="ellipse">
            <a:avLst/>
          </a:prstGeom>
          <a:solidFill>
            <a:srgbClr val="C9971F"/>
          </a:solidFill>
          <a:ln/>
        </p:spPr>
        <p:txBody>
          <a:bodyPr/>
          <a:lstStyle/>
          <a:p>
            <a:endParaRPr lang="en-US"/>
          </a:p>
        </p:txBody>
      </p:sp>
      <p:sp>
        <p:nvSpPr>
          <p:cNvPr id="41" name="Text 39"/>
          <p:cNvSpPr/>
          <p:nvPr/>
        </p:nvSpPr>
        <p:spPr>
          <a:xfrm>
            <a:off x="4794504" y="2167128"/>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Requested Amount</a:t>
            </a:r>
            <a:endParaRPr lang="en-US" sz="780" dirty="0"/>
          </a:p>
        </p:txBody>
      </p:sp>
      <p:sp>
        <p:nvSpPr>
          <p:cNvPr id="42" name="Shape 40"/>
          <p:cNvSpPr/>
          <p:nvPr/>
        </p:nvSpPr>
        <p:spPr>
          <a:xfrm>
            <a:off x="4629912" y="2542032"/>
            <a:ext cx="64008" cy="64008"/>
          </a:xfrm>
          <a:prstGeom prst="ellipse">
            <a:avLst/>
          </a:prstGeom>
          <a:solidFill>
            <a:srgbClr val="C9971F"/>
          </a:solidFill>
          <a:ln/>
        </p:spPr>
        <p:txBody>
          <a:bodyPr/>
          <a:lstStyle/>
          <a:p>
            <a:endParaRPr lang="en-US"/>
          </a:p>
        </p:txBody>
      </p:sp>
      <p:sp>
        <p:nvSpPr>
          <p:cNvPr id="43" name="Text 41"/>
          <p:cNvSpPr/>
          <p:nvPr/>
        </p:nvSpPr>
        <p:spPr>
          <a:xfrm>
            <a:off x="4794504" y="2432304"/>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Form M No.</a:t>
            </a:r>
            <a:endParaRPr lang="en-US" sz="780" dirty="0"/>
          </a:p>
        </p:txBody>
      </p:sp>
      <p:sp>
        <p:nvSpPr>
          <p:cNvPr id="44" name="Shape 42"/>
          <p:cNvSpPr/>
          <p:nvPr/>
        </p:nvSpPr>
        <p:spPr>
          <a:xfrm>
            <a:off x="4629912" y="2807208"/>
            <a:ext cx="64008" cy="64008"/>
          </a:xfrm>
          <a:prstGeom prst="ellipse">
            <a:avLst/>
          </a:prstGeom>
          <a:solidFill>
            <a:srgbClr val="C9971F"/>
          </a:solidFill>
          <a:ln/>
        </p:spPr>
        <p:txBody>
          <a:bodyPr/>
          <a:lstStyle/>
          <a:p>
            <a:endParaRPr lang="en-US"/>
          </a:p>
        </p:txBody>
      </p:sp>
      <p:sp>
        <p:nvSpPr>
          <p:cNvPr id="45" name="Text 43"/>
          <p:cNvSpPr/>
          <p:nvPr/>
        </p:nvSpPr>
        <p:spPr>
          <a:xfrm>
            <a:off x="4794504" y="2697480"/>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Purchase Order No &amp; Date (if</a:t>
            </a:r>
            <a:endParaRPr lang="en-US" sz="780" dirty="0"/>
          </a:p>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any)</a:t>
            </a:r>
            <a:endParaRPr lang="en-US" sz="780" dirty="0"/>
          </a:p>
        </p:txBody>
      </p:sp>
      <p:sp>
        <p:nvSpPr>
          <p:cNvPr id="46" name="Shape 44"/>
          <p:cNvSpPr/>
          <p:nvPr/>
        </p:nvSpPr>
        <p:spPr>
          <a:xfrm>
            <a:off x="4629912" y="3072384"/>
            <a:ext cx="64008" cy="64008"/>
          </a:xfrm>
          <a:prstGeom prst="ellipse">
            <a:avLst/>
          </a:prstGeom>
          <a:solidFill>
            <a:srgbClr val="C9971F"/>
          </a:solidFill>
          <a:ln/>
        </p:spPr>
        <p:txBody>
          <a:bodyPr/>
          <a:lstStyle/>
          <a:p>
            <a:endParaRPr lang="en-US"/>
          </a:p>
        </p:txBody>
      </p:sp>
      <p:sp>
        <p:nvSpPr>
          <p:cNvPr id="47" name="Text 45"/>
          <p:cNvSpPr/>
          <p:nvPr/>
        </p:nvSpPr>
        <p:spPr>
          <a:xfrm>
            <a:off x="4794504" y="2962656"/>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Amount of PO</a:t>
            </a:r>
            <a:endParaRPr lang="en-US" sz="780" dirty="0"/>
          </a:p>
        </p:txBody>
      </p:sp>
      <p:sp>
        <p:nvSpPr>
          <p:cNvPr id="48" name="Shape 46"/>
          <p:cNvSpPr/>
          <p:nvPr/>
        </p:nvSpPr>
        <p:spPr>
          <a:xfrm>
            <a:off x="4629912" y="3337560"/>
            <a:ext cx="64008" cy="64008"/>
          </a:xfrm>
          <a:prstGeom prst="ellipse">
            <a:avLst/>
          </a:prstGeom>
          <a:solidFill>
            <a:srgbClr val="C9971F"/>
          </a:solidFill>
          <a:ln/>
        </p:spPr>
        <p:txBody>
          <a:bodyPr/>
          <a:lstStyle/>
          <a:p>
            <a:endParaRPr lang="en-US"/>
          </a:p>
        </p:txBody>
      </p:sp>
      <p:sp>
        <p:nvSpPr>
          <p:cNvPr id="49" name="Text 47"/>
          <p:cNvSpPr/>
          <p:nvPr/>
        </p:nvSpPr>
        <p:spPr>
          <a:xfrm>
            <a:off x="4794504" y="3227832"/>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Invoice No &amp; Date</a:t>
            </a:r>
            <a:endParaRPr lang="en-US" sz="780" dirty="0"/>
          </a:p>
        </p:txBody>
      </p:sp>
      <p:sp>
        <p:nvSpPr>
          <p:cNvPr id="50" name="Shape 48"/>
          <p:cNvSpPr/>
          <p:nvPr/>
        </p:nvSpPr>
        <p:spPr>
          <a:xfrm>
            <a:off x="4629912" y="3602736"/>
            <a:ext cx="64008" cy="64008"/>
          </a:xfrm>
          <a:prstGeom prst="ellipse">
            <a:avLst/>
          </a:prstGeom>
          <a:solidFill>
            <a:srgbClr val="C9971F"/>
          </a:solidFill>
          <a:ln/>
        </p:spPr>
        <p:txBody>
          <a:bodyPr/>
          <a:lstStyle/>
          <a:p>
            <a:endParaRPr lang="en-US"/>
          </a:p>
        </p:txBody>
      </p:sp>
      <p:sp>
        <p:nvSpPr>
          <p:cNvPr id="51" name="Text 49"/>
          <p:cNvSpPr/>
          <p:nvPr/>
        </p:nvSpPr>
        <p:spPr>
          <a:xfrm>
            <a:off x="4794504" y="3493008"/>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Amount of Invoice</a:t>
            </a:r>
            <a:endParaRPr lang="en-US" sz="780" dirty="0"/>
          </a:p>
        </p:txBody>
      </p:sp>
      <p:sp>
        <p:nvSpPr>
          <p:cNvPr id="52" name="Shape 50"/>
          <p:cNvSpPr/>
          <p:nvPr/>
        </p:nvSpPr>
        <p:spPr>
          <a:xfrm>
            <a:off x="4629912" y="3867912"/>
            <a:ext cx="64008" cy="64008"/>
          </a:xfrm>
          <a:prstGeom prst="ellipse">
            <a:avLst/>
          </a:prstGeom>
          <a:solidFill>
            <a:srgbClr val="C9971F"/>
          </a:solidFill>
          <a:ln/>
        </p:spPr>
        <p:txBody>
          <a:bodyPr/>
          <a:lstStyle/>
          <a:p>
            <a:endParaRPr lang="en-US"/>
          </a:p>
        </p:txBody>
      </p:sp>
      <p:sp>
        <p:nvSpPr>
          <p:cNvPr id="53" name="Text 51"/>
          <p:cNvSpPr/>
          <p:nvPr/>
        </p:nvSpPr>
        <p:spPr>
          <a:xfrm>
            <a:off x="4794504" y="3758184"/>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Purpose of Agreement</a:t>
            </a:r>
            <a:endParaRPr lang="en-US" sz="780" dirty="0"/>
          </a:p>
        </p:txBody>
      </p:sp>
      <p:sp>
        <p:nvSpPr>
          <p:cNvPr id="54" name="Shape 52"/>
          <p:cNvSpPr/>
          <p:nvPr/>
        </p:nvSpPr>
        <p:spPr>
          <a:xfrm>
            <a:off x="4629912" y="4133088"/>
            <a:ext cx="64008" cy="64008"/>
          </a:xfrm>
          <a:prstGeom prst="ellipse">
            <a:avLst/>
          </a:prstGeom>
          <a:solidFill>
            <a:srgbClr val="C9971F"/>
          </a:solidFill>
          <a:ln/>
        </p:spPr>
        <p:txBody>
          <a:bodyPr/>
          <a:lstStyle/>
          <a:p>
            <a:endParaRPr lang="en-US"/>
          </a:p>
        </p:txBody>
      </p:sp>
      <p:sp>
        <p:nvSpPr>
          <p:cNvPr id="55" name="Text 53"/>
          <p:cNvSpPr/>
          <p:nvPr/>
        </p:nvSpPr>
        <p:spPr>
          <a:xfrm>
            <a:off x="4794504" y="4023360"/>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Validity Period of Agreement</a:t>
            </a:r>
            <a:endParaRPr lang="en-US" sz="780" dirty="0"/>
          </a:p>
        </p:txBody>
      </p:sp>
      <p:sp>
        <p:nvSpPr>
          <p:cNvPr id="56" name="Shape 54"/>
          <p:cNvSpPr/>
          <p:nvPr/>
        </p:nvSpPr>
        <p:spPr>
          <a:xfrm>
            <a:off x="4629912" y="4398264"/>
            <a:ext cx="64008" cy="64008"/>
          </a:xfrm>
          <a:prstGeom prst="ellipse">
            <a:avLst/>
          </a:prstGeom>
          <a:solidFill>
            <a:srgbClr val="C9971F"/>
          </a:solidFill>
          <a:ln/>
        </p:spPr>
        <p:txBody>
          <a:bodyPr/>
          <a:lstStyle/>
          <a:p>
            <a:endParaRPr lang="en-US"/>
          </a:p>
        </p:txBody>
      </p:sp>
      <p:sp>
        <p:nvSpPr>
          <p:cNvPr id="57" name="Text 55"/>
          <p:cNvSpPr/>
          <p:nvPr/>
        </p:nvSpPr>
        <p:spPr>
          <a:xfrm>
            <a:off x="4794504" y="4288536"/>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Details of Addendum (If any)</a:t>
            </a:r>
            <a:endParaRPr lang="en-US" sz="780" dirty="0"/>
          </a:p>
        </p:txBody>
      </p:sp>
      <p:sp>
        <p:nvSpPr>
          <p:cNvPr id="58" name="Shape 56"/>
          <p:cNvSpPr/>
          <p:nvPr/>
        </p:nvSpPr>
        <p:spPr>
          <a:xfrm>
            <a:off x="4629912" y="4663440"/>
            <a:ext cx="64008" cy="64008"/>
          </a:xfrm>
          <a:prstGeom prst="ellipse">
            <a:avLst/>
          </a:prstGeom>
          <a:solidFill>
            <a:srgbClr val="C9971F"/>
          </a:solidFill>
          <a:ln/>
        </p:spPr>
        <p:txBody>
          <a:bodyPr/>
          <a:lstStyle/>
          <a:p>
            <a:endParaRPr lang="en-US"/>
          </a:p>
        </p:txBody>
      </p:sp>
      <p:sp>
        <p:nvSpPr>
          <p:cNvPr id="59" name="Text 57"/>
          <p:cNvSpPr/>
          <p:nvPr/>
        </p:nvSpPr>
        <p:spPr>
          <a:xfrm>
            <a:off x="4794504" y="4553712"/>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Nature and Scope of Services</a:t>
            </a:r>
            <a:endParaRPr lang="en-US" sz="780" dirty="0"/>
          </a:p>
        </p:txBody>
      </p:sp>
      <p:sp>
        <p:nvSpPr>
          <p:cNvPr id="60" name="Shape 58"/>
          <p:cNvSpPr/>
          <p:nvPr/>
        </p:nvSpPr>
        <p:spPr>
          <a:xfrm>
            <a:off x="4629912" y="4928616"/>
            <a:ext cx="64008" cy="64008"/>
          </a:xfrm>
          <a:prstGeom prst="ellipse">
            <a:avLst/>
          </a:prstGeom>
          <a:solidFill>
            <a:srgbClr val="C9971F"/>
          </a:solidFill>
          <a:ln/>
        </p:spPr>
        <p:txBody>
          <a:bodyPr/>
          <a:lstStyle/>
          <a:p>
            <a:endParaRPr lang="en-US"/>
          </a:p>
        </p:txBody>
      </p:sp>
      <p:sp>
        <p:nvSpPr>
          <p:cNvPr id="61" name="Text 59"/>
          <p:cNvSpPr/>
          <p:nvPr/>
        </p:nvSpPr>
        <p:spPr>
          <a:xfrm>
            <a:off x="4794504" y="4818888"/>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Reference of Clause of</a:t>
            </a:r>
            <a:endParaRPr lang="en-US" sz="780" dirty="0"/>
          </a:p>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Agreement</a:t>
            </a:r>
            <a:endParaRPr lang="en-US" sz="780" dirty="0"/>
          </a:p>
        </p:txBody>
      </p:sp>
      <p:sp>
        <p:nvSpPr>
          <p:cNvPr id="62" name="Shape 60"/>
          <p:cNvSpPr/>
          <p:nvPr/>
        </p:nvSpPr>
        <p:spPr>
          <a:xfrm>
            <a:off x="4629912" y="5193792"/>
            <a:ext cx="64008" cy="64008"/>
          </a:xfrm>
          <a:prstGeom prst="ellipse">
            <a:avLst/>
          </a:prstGeom>
          <a:solidFill>
            <a:srgbClr val="C9971F"/>
          </a:solidFill>
          <a:ln/>
        </p:spPr>
        <p:txBody>
          <a:bodyPr/>
          <a:lstStyle/>
          <a:p>
            <a:endParaRPr lang="en-US"/>
          </a:p>
        </p:txBody>
      </p:sp>
      <p:sp>
        <p:nvSpPr>
          <p:cNvPr id="63" name="Text 61"/>
          <p:cNvSpPr/>
          <p:nvPr/>
        </p:nvSpPr>
        <p:spPr>
          <a:xfrm>
            <a:off x="4794504" y="5084064"/>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Total Contract Amount</a:t>
            </a:r>
            <a:endParaRPr lang="en-US" sz="780" dirty="0"/>
          </a:p>
        </p:txBody>
      </p:sp>
      <p:sp>
        <p:nvSpPr>
          <p:cNvPr id="64" name="Shape 62"/>
          <p:cNvSpPr/>
          <p:nvPr/>
        </p:nvSpPr>
        <p:spPr>
          <a:xfrm>
            <a:off x="4629912" y="5458968"/>
            <a:ext cx="64008" cy="64008"/>
          </a:xfrm>
          <a:prstGeom prst="ellipse">
            <a:avLst/>
          </a:prstGeom>
          <a:solidFill>
            <a:srgbClr val="C9971F"/>
          </a:solidFill>
          <a:ln/>
        </p:spPr>
        <p:txBody>
          <a:bodyPr/>
          <a:lstStyle/>
          <a:p>
            <a:endParaRPr lang="en-US"/>
          </a:p>
        </p:txBody>
      </p:sp>
      <p:sp>
        <p:nvSpPr>
          <p:cNvPr id="65" name="Text 63"/>
          <p:cNvSpPr/>
          <p:nvPr/>
        </p:nvSpPr>
        <p:spPr>
          <a:xfrm>
            <a:off x="4794504" y="5349240"/>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Reference of Clause</a:t>
            </a:r>
            <a:endParaRPr lang="en-US" sz="780" dirty="0"/>
          </a:p>
        </p:txBody>
      </p:sp>
      <p:sp>
        <p:nvSpPr>
          <p:cNvPr id="66" name="Shape 64"/>
          <p:cNvSpPr/>
          <p:nvPr/>
        </p:nvSpPr>
        <p:spPr>
          <a:xfrm>
            <a:off x="4629912" y="5724144"/>
            <a:ext cx="64008" cy="64008"/>
          </a:xfrm>
          <a:prstGeom prst="ellipse">
            <a:avLst/>
          </a:prstGeom>
          <a:solidFill>
            <a:srgbClr val="C9971F"/>
          </a:solidFill>
          <a:ln/>
        </p:spPr>
        <p:txBody>
          <a:bodyPr/>
          <a:lstStyle/>
          <a:p>
            <a:endParaRPr lang="en-US"/>
          </a:p>
        </p:txBody>
      </p:sp>
      <p:sp>
        <p:nvSpPr>
          <p:cNvPr id="67" name="Text 65"/>
          <p:cNvSpPr/>
          <p:nvPr/>
        </p:nvSpPr>
        <p:spPr>
          <a:xfrm>
            <a:off x="4794504" y="5614416"/>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Payment Terms</a:t>
            </a:r>
            <a:endParaRPr lang="en-US" sz="780" dirty="0"/>
          </a:p>
        </p:txBody>
      </p:sp>
      <p:sp>
        <p:nvSpPr>
          <p:cNvPr id="68" name="Shape 66"/>
          <p:cNvSpPr/>
          <p:nvPr/>
        </p:nvSpPr>
        <p:spPr>
          <a:xfrm>
            <a:off x="4629912" y="5989320"/>
            <a:ext cx="64008" cy="64008"/>
          </a:xfrm>
          <a:prstGeom prst="ellipse">
            <a:avLst/>
          </a:prstGeom>
          <a:solidFill>
            <a:srgbClr val="C9971F"/>
          </a:solidFill>
          <a:ln/>
        </p:spPr>
        <p:txBody>
          <a:bodyPr/>
          <a:lstStyle/>
          <a:p>
            <a:endParaRPr lang="en-US"/>
          </a:p>
        </p:txBody>
      </p:sp>
      <p:sp>
        <p:nvSpPr>
          <p:cNvPr id="69" name="Text 67"/>
          <p:cNvSpPr/>
          <p:nvPr/>
        </p:nvSpPr>
        <p:spPr>
          <a:xfrm>
            <a:off x="4794504" y="5879592"/>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Total Amount Remitted till date (if any)</a:t>
            </a:r>
            <a:endParaRPr lang="en-US" sz="780" dirty="0"/>
          </a:p>
        </p:txBody>
      </p:sp>
      <p:sp>
        <p:nvSpPr>
          <p:cNvPr id="70" name="Shape 68"/>
          <p:cNvSpPr/>
          <p:nvPr/>
        </p:nvSpPr>
        <p:spPr>
          <a:xfrm>
            <a:off x="8034528" y="1600200"/>
            <a:ext cx="3331464" cy="4846320"/>
          </a:xfrm>
          <a:prstGeom prst="roundRect">
            <a:avLst>
              <a:gd name="adj" fmla="val 1647"/>
            </a:avLst>
          </a:prstGeom>
          <a:solidFill>
            <a:srgbClr val="F5F7FA"/>
          </a:solidFill>
          <a:ln/>
        </p:spPr>
        <p:txBody>
          <a:bodyPr/>
          <a:lstStyle/>
          <a:p>
            <a:endParaRPr lang="en-US"/>
          </a:p>
        </p:txBody>
      </p:sp>
      <p:sp>
        <p:nvSpPr>
          <p:cNvPr id="71" name="Shape 69"/>
          <p:cNvSpPr/>
          <p:nvPr/>
        </p:nvSpPr>
        <p:spPr>
          <a:xfrm>
            <a:off x="8034528" y="1600200"/>
            <a:ext cx="3331464" cy="54864"/>
          </a:xfrm>
          <a:prstGeom prst="rect">
            <a:avLst/>
          </a:prstGeom>
          <a:solidFill>
            <a:srgbClr val="C9971F"/>
          </a:solidFill>
          <a:ln/>
        </p:spPr>
        <p:txBody>
          <a:bodyPr/>
          <a:lstStyle/>
          <a:p>
            <a:endParaRPr lang="en-US"/>
          </a:p>
        </p:txBody>
      </p:sp>
      <p:sp>
        <p:nvSpPr>
          <p:cNvPr id="72" name="Text 70"/>
          <p:cNvSpPr/>
          <p:nvPr/>
        </p:nvSpPr>
        <p:spPr>
          <a:xfrm>
            <a:off x="8235696" y="1746504"/>
            <a:ext cx="2929128" cy="384048"/>
          </a:xfrm>
          <a:prstGeom prst="rect">
            <a:avLst/>
          </a:prstGeom>
          <a:noFill/>
          <a:ln/>
        </p:spPr>
        <p:txBody>
          <a:bodyPr wrap="square" rtlCol="0" anchor="t"/>
          <a:lstStyle/>
          <a:p>
            <a:pPr marL="0" indent="0">
              <a:buNone/>
            </a:pPr>
            <a:r>
              <a:rPr lang="en-US" sz="1200" b="1" dirty="0">
                <a:solidFill>
                  <a:srgbClr val="0F2A44"/>
                </a:solidFill>
                <a:latin typeface="Cambria" pitchFamily="34" charset="0"/>
                <a:ea typeface="Cambria" pitchFamily="34" charset="-122"/>
                <a:cs typeface="Cambria" pitchFamily="34" charset="-120"/>
              </a:rPr>
              <a:t>Approval Fields</a:t>
            </a:r>
            <a:endParaRPr lang="en-US" sz="1200" dirty="0"/>
          </a:p>
        </p:txBody>
      </p:sp>
      <p:sp>
        <p:nvSpPr>
          <p:cNvPr id="73" name="Shape 71"/>
          <p:cNvSpPr/>
          <p:nvPr/>
        </p:nvSpPr>
        <p:spPr>
          <a:xfrm>
            <a:off x="8235696" y="2276856"/>
            <a:ext cx="64008" cy="64008"/>
          </a:xfrm>
          <a:prstGeom prst="ellipse">
            <a:avLst/>
          </a:prstGeom>
          <a:solidFill>
            <a:srgbClr val="C9971F"/>
          </a:solidFill>
          <a:ln/>
        </p:spPr>
        <p:txBody>
          <a:bodyPr/>
          <a:lstStyle/>
          <a:p>
            <a:endParaRPr lang="en-US"/>
          </a:p>
        </p:txBody>
      </p:sp>
      <p:sp>
        <p:nvSpPr>
          <p:cNvPr id="74" name="Text 72"/>
          <p:cNvSpPr/>
          <p:nvPr/>
        </p:nvSpPr>
        <p:spPr>
          <a:xfrm>
            <a:off x="8400288" y="2167128"/>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SBP Approval No &amp; Date</a:t>
            </a:r>
            <a:endParaRPr lang="en-US" sz="780" dirty="0"/>
          </a:p>
        </p:txBody>
      </p:sp>
      <p:sp>
        <p:nvSpPr>
          <p:cNvPr id="75" name="Shape 73"/>
          <p:cNvSpPr/>
          <p:nvPr/>
        </p:nvSpPr>
        <p:spPr>
          <a:xfrm>
            <a:off x="8235696" y="2542032"/>
            <a:ext cx="64008" cy="64008"/>
          </a:xfrm>
          <a:prstGeom prst="ellipse">
            <a:avLst/>
          </a:prstGeom>
          <a:solidFill>
            <a:srgbClr val="C9971F"/>
          </a:solidFill>
          <a:ln/>
        </p:spPr>
        <p:txBody>
          <a:bodyPr/>
          <a:lstStyle/>
          <a:p>
            <a:endParaRPr lang="en-US"/>
          </a:p>
        </p:txBody>
      </p:sp>
      <p:sp>
        <p:nvSpPr>
          <p:cNvPr id="76" name="Text 74"/>
          <p:cNvSpPr/>
          <p:nvPr/>
        </p:nvSpPr>
        <p:spPr>
          <a:xfrm>
            <a:off x="8400288" y="2432304"/>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Payment Plan for Remaining</a:t>
            </a:r>
            <a:endParaRPr lang="en-US" sz="780" dirty="0"/>
          </a:p>
        </p:txBody>
      </p:sp>
      <p:sp>
        <p:nvSpPr>
          <p:cNvPr id="77" name="Shape 75"/>
          <p:cNvSpPr/>
          <p:nvPr/>
        </p:nvSpPr>
        <p:spPr>
          <a:xfrm>
            <a:off x="8235696" y="2807208"/>
            <a:ext cx="64008" cy="64008"/>
          </a:xfrm>
          <a:prstGeom prst="ellipse">
            <a:avLst/>
          </a:prstGeom>
          <a:solidFill>
            <a:srgbClr val="C9971F"/>
          </a:solidFill>
          <a:ln/>
        </p:spPr>
        <p:txBody>
          <a:bodyPr/>
          <a:lstStyle/>
          <a:p>
            <a:endParaRPr lang="en-US"/>
          </a:p>
        </p:txBody>
      </p:sp>
      <p:sp>
        <p:nvSpPr>
          <p:cNvPr id="78" name="Text 76"/>
          <p:cNvSpPr/>
          <p:nvPr/>
        </p:nvSpPr>
        <p:spPr>
          <a:xfrm>
            <a:off x="8400288" y="2697480"/>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Services available Locally</a:t>
            </a:r>
            <a:endParaRPr lang="en-US" sz="780" dirty="0"/>
          </a:p>
        </p:txBody>
      </p:sp>
      <p:sp>
        <p:nvSpPr>
          <p:cNvPr id="79" name="Shape 77"/>
          <p:cNvSpPr/>
          <p:nvPr/>
        </p:nvSpPr>
        <p:spPr>
          <a:xfrm>
            <a:off x="8235696" y="3072384"/>
            <a:ext cx="64008" cy="64008"/>
          </a:xfrm>
          <a:prstGeom prst="ellipse">
            <a:avLst/>
          </a:prstGeom>
          <a:solidFill>
            <a:srgbClr val="C9971F"/>
          </a:solidFill>
          <a:ln/>
        </p:spPr>
        <p:txBody>
          <a:bodyPr/>
          <a:lstStyle/>
          <a:p>
            <a:endParaRPr lang="en-US"/>
          </a:p>
        </p:txBody>
      </p:sp>
      <p:sp>
        <p:nvSpPr>
          <p:cNvPr id="80" name="Text 78"/>
          <p:cNvSpPr/>
          <p:nvPr/>
        </p:nvSpPr>
        <p:spPr>
          <a:xfrm>
            <a:off x="8400288" y="2962656"/>
            <a:ext cx="2801112" cy="302849"/>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Justification for hiring Foreign Service provider.</a:t>
            </a:r>
            <a:endParaRPr lang="en-US" sz="780" dirty="0"/>
          </a:p>
        </p:txBody>
      </p:sp>
      <p:sp>
        <p:nvSpPr>
          <p:cNvPr id="81" name="Shape 79"/>
          <p:cNvSpPr/>
          <p:nvPr/>
        </p:nvSpPr>
        <p:spPr>
          <a:xfrm>
            <a:off x="8235696" y="3430097"/>
            <a:ext cx="64008" cy="64008"/>
          </a:xfrm>
          <a:prstGeom prst="ellipse">
            <a:avLst/>
          </a:prstGeom>
          <a:solidFill>
            <a:srgbClr val="C9971F"/>
          </a:solidFill>
          <a:ln/>
        </p:spPr>
        <p:txBody>
          <a:bodyPr/>
          <a:lstStyle/>
          <a:p>
            <a:endParaRPr lang="en-US"/>
          </a:p>
        </p:txBody>
      </p:sp>
      <p:sp>
        <p:nvSpPr>
          <p:cNvPr id="82" name="Text 80"/>
          <p:cNvSpPr/>
          <p:nvPr/>
        </p:nvSpPr>
        <p:spPr>
          <a:xfrm>
            <a:off x="8400288" y="3320369"/>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Applicable Tax Rate</a:t>
            </a:r>
            <a:endParaRPr lang="en-US" sz="780" dirty="0"/>
          </a:p>
        </p:txBody>
      </p:sp>
      <p:sp>
        <p:nvSpPr>
          <p:cNvPr id="83" name="Shape 81"/>
          <p:cNvSpPr/>
          <p:nvPr/>
        </p:nvSpPr>
        <p:spPr>
          <a:xfrm>
            <a:off x="8235696" y="3695273"/>
            <a:ext cx="64008" cy="64008"/>
          </a:xfrm>
          <a:prstGeom prst="ellipse">
            <a:avLst/>
          </a:prstGeom>
          <a:solidFill>
            <a:srgbClr val="C9971F"/>
          </a:solidFill>
          <a:ln/>
        </p:spPr>
        <p:txBody>
          <a:bodyPr/>
          <a:lstStyle/>
          <a:p>
            <a:endParaRPr lang="en-US"/>
          </a:p>
        </p:txBody>
      </p:sp>
      <p:sp>
        <p:nvSpPr>
          <p:cNvPr id="84" name="Text 82"/>
          <p:cNvSpPr/>
          <p:nvPr/>
        </p:nvSpPr>
        <p:spPr>
          <a:xfrm>
            <a:off x="8400288" y="3585545"/>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Tax will be borne by</a:t>
            </a:r>
            <a:endParaRPr lang="en-US" sz="780" dirty="0"/>
          </a:p>
        </p:txBody>
      </p:sp>
      <p:sp>
        <p:nvSpPr>
          <p:cNvPr id="85" name="Shape 83"/>
          <p:cNvSpPr/>
          <p:nvPr/>
        </p:nvSpPr>
        <p:spPr>
          <a:xfrm>
            <a:off x="8235696" y="3960449"/>
            <a:ext cx="64008" cy="64008"/>
          </a:xfrm>
          <a:prstGeom prst="ellipse">
            <a:avLst/>
          </a:prstGeom>
          <a:solidFill>
            <a:srgbClr val="C9971F"/>
          </a:solidFill>
          <a:ln/>
        </p:spPr>
        <p:txBody>
          <a:bodyPr/>
          <a:lstStyle/>
          <a:p>
            <a:endParaRPr lang="en-US"/>
          </a:p>
        </p:txBody>
      </p:sp>
      <p:sp>
        <p:nvSpPr>
          <p:cNvPr id="86" name="Text 84"/>
          <p:cNvSpPr/>
          <p:nvPr/>
        </p:nvSpPr>
        <p:spPr>
          <a:xfrm>
            <a:off x="8400288" y="3850721"/>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Reference of FE Instruction</a:t>
            </a:r>
            <a:endParaRPr lang="en-US" sz="780" dirty="0"/>
          </a:p>
        </p:txBody>
      </p:sp>
      <p:sp>
        <p:nvSpPr>
          <p:cNvPr id="87" name="Shape 85"/>
          <p:cNvSpPr/>
          <p:nvPr/>
        </p:nvSpPr>
        <p:spPr>
          <a:xfrm>
            <a:off x="8235696" y="4225625"/>
            <a:ext cx="64008" cy="64008"/>
          </a:xfrm>
          <a:prstGeom prst="ellipse">
            <a:avLst/>
          </a:prstGeom>
          <a:solidFill>
            <a:srgbClr val="C9971F"/>
          </a:solidFill>
          <a:ln/>
        </p:spPr>
        <p:txBody>
          <a:bodyPr/>
          <a:lstStyle/>
          <a:p>
            <a:endParaRPr lang="en-US"/>
          </a:p>
        </p:txBody>
      </p:sp>
      <p:sp>
        <p:nvSpPr>
          <p:cNvPr id="88" name="Text 86"/>
          <p:cNvSpPr/>
          <p:nvPr/>
        </p:nvSpPr>
        <p:spPr>
          <a:xfrm>
            <a:off x="8400288" y="4115897"/>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Recommendation of AD</a:t>
            </a:r>
            <a:endParaRPr lang="en-US" sz="780" dirty="0"/>
          </a:p>
        </p:txBody>
      </p:sp>
      <p:sp>
        <p:nvSpPr>
          <p:cNvPr id="89" name="Shape 87"/>
          <p:cNvSpPr/>
          <p:nvPr/>
        </p:nvSpPr>
        <p:spPr>
          <a:xfrm>
            <a:off x="8235696" y="4490801"/>
            <a:ext cx="64008" cy="64008"/>
          </a:xfrm>
          <a:prstGeom prst="ellipse">
            <a:avLst/>
          </a:prstGeom>
          <a:solidFill>
            <a:srgbClr val="C9971F"/>
          </a:solidFill>
          <a:ln/>
        </p:spPr>
        <p:txBody>
          <a:bodyPr/>
          <a:lstStyle/>
          <a:p>
            <a:endParaRPr lang="en-US"/>
          </a:p>
        </p:txBody>
      </p:sp>
      <p:sp>
        <p:nvSpPr>
          <p:cNvPr id="90" name="Text 88"/>
          <p:cNvSpPr/>
          <p:nvPr/>
        </p:nvSpPr>
        <p:spPr>
          <a:xfrm>
            <a:off x="8400288" y="4381073"/>
            <a:ext cx="2801112" cy="210312"/>
          </a:xfrm>
          <a:prstGeom prst="rect">
            <a:avLst/>
          </a:prstGeom>
          <a:noFill/>
          <a:ln/>
        </p:spPr>
        <p:txBody>
          <a:bodyPr wrap="square" rtlCol="0" anchor="t"/>
          <a:lstStyle/>
          <a:p>
            <a:pPr marL="0" indent="0">
              <a:lnSpc>
                <a:spcPct val="105000"/>
              </a:lnSpc>
              <a:buNone/>
            </a:pPr>
            <a:r>
              <a:rPr lang="en-US" sz="780" dirty="0">
                <a:solidFill>
                  <a:srgbClr val="1A2433"/>
                </a:solidFill>
                <a:latin typeface="Calibri" pitchFamily="34" charset="0"/>
                <a:ea typeface="Calibri" pitchFamily="34" charset="-122"/>
                <a:cs typeface="Calibri" pitchFamily="34" charset="-120"/>
              </a:rPr>
              <a:t>Waiver/Special Permission.</a:t>
            </a:r>
            <a:endParaRPr lang="en-US" sz="780" dirty="0"/>
          </a:p>
        </p:txBody>
      </p:sp>
      <p:sp>
        <p:nvSpPr>
          <p:cNvPr id="91" name="Text 89"/>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92" name="Text 90"/>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27</a:t>
            </a:r>
            <a:endParaRPr lang="en-US" sz="8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AREAS &amp; PROCESS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Step 1</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flat_cropped/slide28.png"/>
          <p:cNvPicPr>
            <a:picLocks noChangeAspect="1"/>
          </p:cNvPicPr>
          <p:nvPr/>
        </p:nvPicPr>
        <p:blipFill>
          <a:blip r:embed="rId3"/>
          <a:srcRect/>
          <a:stretch/>
        </p:blipFill>
        <p:spPr>
          <a:xfrm>
            <a:off x="914400" y="1828800"/>
            <a:ext cx="10360152" cy="43434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28</a:t>
            </a:r>
            <a:endParaRPr lang="en-US" sz="8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BUSINESS AREAS &amp; PROCESS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Step 2</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flat_cropped/slide29.png"/>
          <p:cNvPicPr>
            <a:picLocks noChangeAspect="1"/>
          </p:cNvPicPr>
          <p:nvPr/>
        </p:nvPicPr>
        <p:blipFill>
          <a:blip r:embed="rId3"/>
          <a:srcRect/>
          <a:stretch/>
        </p:blipFill>
        <p:spPr>
          <a:xfrm>
            <a:off x="914400" y="1828800"/>
            <a:ext cx="10360152" cy="43434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29</a:t>
            </a:r>
            <a:endParaRPr lang="en-US" sz="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OVERVIEW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The Business Problem/Need</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flat_cropped/slide3.png"/>
          <p:cNvPicPr>
            <a:picLocks noChangeAspect="1"/>
          </p:cNvPicPr>
          <p:nvPr/>
        </p:nvPicPr>
        <p:blipFill>
          <a:blip r:embed="rId3"/>
          <a:srcRect/>
          <a:stretch/>
        </p:blipFill>
        <p:spPr>
          <a:xfrm>
            <a:off x="914400" y="1828800"/>
            <a:ext cx="10360152" cy="43434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a:t>
            </a:r>
            <a:endParaRPr lang="en-US" sz="8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SYSTEM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User Requirements</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Bank – Administrator</a:t>
            </a:r>
            <a:endParaRPr lang="en-US" sz="1350" dirty="0"/>
          </a:p>
        </p:txBody>
      </p:sp>
      <p:sp>
        <p:nvSpPr>
          <p:cNvPr id="6" name="Shape 4"/>
          <p:cNvSpPr/>
          <p:nvPr/>
        </p:nvSpPr>
        <p:spPr>
          <a:xfrm>
            <a:off x="868680" y="2139696"/>
            <a:ext cx="82296" cy="82296"/>
          </a:xfrm>
          <a:prstGeom prst="ellipse">
            <a:avLst/>
          </a:prstGeom>
          <a:solidFill>
            <a:srgbClr val="C9971F"/>
          </a:solidFill>
          <a:ln/>
        </p:spPr>
        <p:txBody>
          <a:bodyPr/>
          <a:lstStyle/>
          <a:p>
            <a:endParaRPr lang="en-US"/>
          </a:p>
        </p:txBody>
      </p:sp>
      <p:sp>
        <p:nvSpPr>
          <p:cNvPr id="7" name="Text 5"/>
          <p:cNvSpPr/>
          <p:nvPr/>
        </p:nvSpPr>
        <p:spPr>
          <a:xfrm>
            <a:off x="1078992" y="202996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User Profile (Setup)</a:t>
            </a:r>
            <a:endParaRPr lang="en-US" sz="1350" dirty="0"/>
          </a:p>
        </p:txBody>
      </p:sp>
      <p:sp>
        <p:nvSpPr>
          <p:cNvPr id="8" name="Shape 6"/>
          <p:cNvSpPr/>
          <p:nvPr/>
        </p:nvSpPr>
        <p:spPr>
          <a:xfrm>
            <a:off x="868680" y="2505456"/>
            <a:ext cx="82296" cy="82296"/>
          </a:xfrm>
          <a:prstGeom prst="ellipse">
            <a:avLst/>
          </a:prstGeom>
          <a:solidFill>
            <a:srgbClr val="C9971F"/>
          </a:solidFill>
          <a:ln/>
        </p:spPr>
        <p:txBody>
          <a:bodyPr/>
          <a:lstStyle/>
          <a:p>
            <a:endParaRPr lang="en-US"/>
          </a:p>
        </p:txBody>
      </p:sp>
      <p:sp>
        <p:nvSpPr>
          <p:cNvPr id="9" name="Text 7"/>
          <p:cNvSpPr/>
          <p:nvPr/>
        </p:nvSpPr>
        <p:spPr>
          <a:xfrm>
            <a:off x="1078992" y="239572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Bank – Maker</a:t>
            </a:r>
            <a:endParaRPr lang="en-US" sz="1350" dirty="0"/>
          </a:p>
        </p:txBody>
      </p:sp>
      <p:sp>
        <p:nvSpPr>
          <p:cNvPr id="10" name="Shape 8"/>
          <p:cNvSpPr/>
          <p:nvPr/>
        </p:nvSpPr>
        <p:spPr>
          <a:xfrm>
            <a:off x="868680" y="2871216"/>
            <a:ext cx="82296" cy="82296"/>
          </a:xfrm>
          <a:prstGeom prst="ellipse">
            <a:avLst/>
          </a:prstGeom>
          <a:solidFill>
            <a:srgbClr val="C9971F"/>
          </a:solidFill>
          <a:ln/>
        </p:spPr>
        <p:txBody>
          <a:bodyPr/>
          <a:lstStyle/>
          <a:p>
            <a:endParaRPr lang="en-US"/>
          </a:p>
        </p:txBody>
      </p:sp>
      <p:sp>
        <p:nvSpPr>
          <p:cNvPr id="11" name="Text 9"/>
          <p:cNvSpPr/>
          <p:nvPr/>
        </p:nvSpPr>
        <p:spPr>
          <a:xfrm>
            <a:off x="1078992" y="276148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Bank – Authoriser</a:t>
            </a:r>
            <a:endParaRPr lang="en-US" sz="1350" dirty="0"/>
          </a:p>
        </p:txBody>
      </p:sp>
      <p:sp>
        <p:nvSpPr>
          <p:cNvPr id="12" name="Shape 10"/>
          <p:cNvSpPr/>
          <p:nvPr/>
        </p:nvSpPr>
        <p:spPr>
          <a:xfrm>
            <a:off x="868680" y="3236976"/>
            <a:ext cx="82296" cy="82296"/>
          </a:xfrm>
          <a:prstGeom prst="ellipse">
            <a:avLst/>
          </a:prstGeom>
          <a:solidFill>
            <a:srgbClr val="C9971F"/>
          </a:solidFill>
          <a:ln/>
        </p:spPr>
        <p:txBody>
          <a:bodyPr/>
          <a:lstStyle/>
          <a:p>
            <a:endParaRPr lang="en-US"/>
          </a:p>
        </p:txBody>
      </p:sp>
      <p:sp>
        <p:nvSpPr>
          <p:cNvPr id="13" name="Text 11"/>
          <p:cNvSpPr/>
          <p:nvPr/>
        </p:nvSpPr>
        <p:spPr>
          <a:xfrm>
            <a:off x="1078992" y="312724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Bank – View</a:t>
            </a:r>
            <a:endParaRPr lang="en-US" sz="1350" dirty="0"/>
          </a:p>
        </p:txBody>
      </p:sp>
      <p:sp>
        <p:nvSpPr>
          <p:cNvPr id="14" name="Shape 12"/>
          <p:cNvSpPr/>
          <p:nvPr/>
        </p:nvSpPr>
        <p:spPr>
          <a:xfrm>
            <a:off x="868680" y="3602736"/>
            <a:ext cx="82296" cy="82296"/>
          </a:xfrm>
          <a:prstGeom prst="ellipse">
            <a:avLst/>
          </a:prstGeom>
          <a:solidFill>
            <a:srgbClr val="C9971F"/>
          </a:solidFill>
          <a:ln/>
        </p:spPr>
        <p:txBody>
          <a:bodyPr/>
          <a:lstStyle/>
          <a:p>
            <a:endParaRPr lang="en-US"/>
          </a:p>
        </p:txBody>
      </p:sp>
      <p:sp>
        <p:nvSpPr>
          <p:cNvPr id="15" name="Text 13"/>
          <p:cNvSpPr/>
          <p:nvPr/>
        </p:nvSpPr>
        <p:spPr>
          <a:xfrm>
            <a:off x="1078992" y="349300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Client – Maker</a:t>
            </a:r>
            <a:endParaRPr lang="en-US" sz="1350" dirty="0"/>
          </a:p>
        </p:txBody>
      </p:sp>
      <p:sp>
        <p:nvSpPr>
          <p:cNvPr id="16" name="Shape 14"/>
          <p:cNvSpPr/>
          <p:nvPr/>
        </p:nvSpPr>
        <p:spPr>
          <a:xfrm>
            <a:off x="868680" y="3968496"/>
            <a:ext cx="82296" cy="82296"/>
          </a:xfrm>
          <a:prstGeom prst="ellipse">
            <a:avLst/>
          </a:prstGeom>
          <a:solidFill>
            <a:srgbClr val="C9971F"/>
          </a:solidFill>
          <a:ln/>
        </p:spPr>
        <p:txBody>
          <a:bodyPr/>
          <a:lstStyle/>
          <a:p>
            <a:endParaRPr lang="en-US"/>
          </a:p>
        </p:txBody>
      </p:sp>
      <p:sp>
        <p:nvSpPr>
          <p:cNvPr id="17" name="Text 15"/>
          <p:cNvSpPr/>
          <p:nvPr/>
        </p:nvSpPr>
        <p:spPr>
          <a:xfrm>
            <a:off x="1078992" y="385876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Client – Authoriser</a:t>
            </a:r>
            <a:endParaRPr lang="en-US" sz="1350" dirty="0"/>
          </a:p>
        </p:txBody>
      </p:sp>
      <p:sp>
        <p:nvSpPr>
          <p:cNvPr id="18" name="Shape 16"/>
          <p:cNvSpPr/>
          <p:nvPr/>
        </p:nvSpPr>
        <p:spPr>
          <a:xfrm>
            <a:off x="868680" y="4334256"/>
            <a:ext cx="82296" cy="82296"/>
          </a:xfrm>
          <a:prstGeom prst="ellipse">
            <a:avLst/>
          </a:prstGeom>
          <a:solidFill>
            <a:srgbClr val="C9971F"/>
          </a:solidFill>
          <a:ln/>
        </p:spPr>
        <p:txBody>
          <a:bodyPr/>
          <a:lstStyle/>
          <a:p>
            <a:endParaRPr lang="en-US"/>
          </a:p>
        </p:txBody>
      </p:sp>
      <p:sp>
        <p:nvSpPr>
          <p:cNvPr id="19" name="Text 17"/>
          <p:cNvSpPr/>
          <p:nvPr/>
        </p:nvSpPr>
        <p:spPr>
          <a:xfrm>
            <a:off x="1078992" y="422452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Client – View</a:t>
            </a:r>
            <a:endParaRPr lang="en-US" sz="1350" dirty="0"/>
          </a:p>
        </p:txBody>
      </p:sp>
      <p:sp>
        <p:nvSpPr>
          <p:cNvPr id="20" name="Text 18"/>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21" name="Text 19"/>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30</a:t>
            </a:r>
            <a:endParaRPr lang="en-US" sz="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SYSTEM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Data Domain - Content and Purpose</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Complete case detail and purpose of payment</a:t>
            </a:r>
            <a:endParaRPr lang="en-US" sz="1350" dirty="0"/>
          </a:p>
        </p:txBody>
      </p:sp>
      <p:sp>
        <p:nvSpPr>
          <p:cNvPr id="6" name="Shape 4"/>
          <p:cNvSpPr/>
          <p:nvPr/>
        </p:nvSpPr>
        <p:spPr>
          <a:xfrm>
            <a:off x="868680" y="2139696"/>
            <a:ext cx="82296" cy="82296"/>
          </a:xfrm>
          <a:prstGeom prst="ellipse">
            <a:avLst/>
          </a:prstGeom>
          <a:solidFill>
            <a:srgbClr val="C9971F"/>
          </a:solidFill>
          <a:ln/>
        </p:spPr>
        <p:txBody>
          <a:bodyPr/>
          <a:lstStyle/>
          <a:p>
            <a:endParaRPr lang="en-US"/>
          </a:p>
        </p:txBody>
      </p:sp>
      <p:sp>
        <p:nvSpPr>
          <p:cNvPr id="7" name="Text 5"/>
          <p:cNvSpPr/>
          <p:nvPr/>
        </p:nvSpPr>
        <p:spPr>
          <a:xfrm>
            <a:off x="1078992" y="2029968"/>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Complete documents based on the checklist and attached by client based on purpose of payment</a:t>
            </a:r>
            <a:endParaRPr lang="en-US" sz="1350" dirty="0"/>
          </a:p>
        </p:txBody>
      </p:sp>
      <p:sp>
        <p:nvSpPr>
          <p:cNvPr id="8" name="Shape 6"/>
          <p:cNvSpPr/>
          <p:nvPr/>
        </p:nvSpPr>
        <p:spPr>
          <a:xfrm>
            <a:off x="868680" y="2670048"/>
            <a:ext cx="82296" cy="82296"/>
          </a:xfrm>
          <a:prstGeom prst="ellipse">
            <a:avLst/>
          </a:prstGeom>
          <a:solidFill>
            <a:srgbClr val="C9971F"/>
          </a:solidFill>
          <a:ln/>
        </p:spPr>
        <p:txBody>
          <a:bodyPr/>
          <a:lstStyle/>
          <a:p>
            <a:endParaRPr lang="en-US"/>
          </a:p>
        </p:txBody>
      </p:sp>
      <p:sp>
        <p:nvSpPr>
          <p:cNvPr id="9" name="Text 7"/>
          <p:cNvSpPr/>
          <p:nvPr/>
        </p:nvSpPr>
        <p:spPr>
          <a:xfrm>
            <a:off x="1078992" y="256032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Client and their counter party information</a:t>
            </a:r>
            <a:endParaRPr lang="en-US" sz="1350" dirty="0"/>
          </a:p>
        </p:txBody>
      </p:sp>
      <p:sp>
        <p:nvSpPr>
          <p:cNvPr id="10" name="Shape 8"/>
          <p:cNvSpPr/>
          <p:nvPr/>
        </p:nvSpPr>
        <p:spPr>
          <a:xfrm>
            <a:off x="868680" y="3035808"/>
            <a:ext cx="82296" cy="82296"/>
          </a:xfrm>
          <a:prstGeom prst="ellipse">
            <a:avLst/>
          </a:prstGeom>
          <a:solidFill>
            <a:srgbClr val="C9971F"/>
          </a:solidFill>
          <a:ln/>
        </p:spPr>
        <p:txBody>
          <a:bodyPr/>
          <a:lstStyle/>
          <a:p>
            <a:endParaRPr lang="en-US"/>
          </a:p>
        </p:txBody>
      </p:sp>
      <p:sp>
        <p:nvSpPr>
          <p:cNvPr id="11" name="Text 9"/>
          <p:cNvSpPr/>
          <p:nvPr/>
        </p:nvSpPr>
        <p:spPr>
          <a:xfrm>
            <a:off x="1078992" y="292608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Product and supporting data / documents which would be submit to SBP/SBP BSC</a:t>
            </a:r>
            <a:endParaRPr lang="en-US" sz="1350" dirty="0"/>
          </a:p>
        </p:txBody>
      </p:sp>
      <p:sp>
        <p:nvSpPr>
          <p:cNvPr id="12" name="Shape 10"/>
          <p:cNvSpPr/>
          <p:nvPr/>
        </p:nvSpPr>
        <p:spPr>
          <a:xfrm>
            <a:off x="868680" y="3401568"/>
            <a:ext cx="82296" cy="82296"/>
          </a:xfrm>
          <a:prstGeom prst="ellipse">
            <a:avLst/>
          </a:prstGeom>
          <a:solidFill>
            <a:srgbClr val="C9971F"/>
          </a:solidFill>
          <a:ln/>
        </p:spPr>
        <p:txBody>
          <a:bodyPr/>
          <a:lstStyle/>
          <a:p>
            <a:endParaRPr lang="en-US"/>
          </a:p>
        </p:txBody>
      </p:sp>
      <p:sp>
        <p:nvSpPr>
          <p:cNvPr id="13" name="Text 11"/>
          <p:cNvSpPr/>
          <p:nvPr/>
        </p:nvSpPr>
        <p:spPr>
          <a:xfrm>
            <a:off x="1078992" y="329184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Access Management in term off Admin activity to add / delete / amend users</a:t>
            </a:r>
            <a:endParaRPr lang="en-US" sz="1350" dirty="0"/>
          </a:p>
        </p:txBody>
      </p:sp>
      <p:sp>
        <p:nvSpPr>
          <p:cNvPr id="14" name="Shape 12"/>
          <p:cNvSpPr/>
          <p:nvPr/>
        </p:nvSpPr>
        <p:spPr>
          <a:xfrm>
            <a:off x="868680" y="3767328"/>
            <a:ext cx="82296" cy="82296"/>
          </a:xfrm>
          <a:prstGeom prst="ellipse">
            <a:avLst/>
          </a:prstGeom>
          <a:solidFill>
            <a:srgbClr val="C9971F"/>
          </a:solidFill>
          <a:ln/>
        </p:spPr>
        <p:txBody>
          <a:bodyPr/>
          <a:lstStyle/>
          <a:p>
            <a:endParaRPr lang="en-US"/>
          </a:p>
        </p:txBody>
      </p:sp>
      <p:sp>
        <p:nvSpPr>
          <p:cNvPr id="15" name="Text 13"/>
          <p:cNvSpPr/>
          <p:nvPr/>
        </p:nvSpPr>
        <p:spPr>
          <a:xfrm>
            <a:off x="1078992" y="3657600"/>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User profile (Maker / Checker) would be required for User setup and customer setup prospective</a:t>
            </a:r>
            <a:endParaRPr lang="en-US" sz="1350" dirty="0"/>
          </a:p>
        </p:txBody>
      </p:sp>
      <p:sp>
        <p:nvSpPr>
          <p:cNvPr id="16" name="Shape 14"/>
          <p:cNvSpPr/>
          <p:nvPr/>
        </p:nvSpPr>
        <p:spPr>
          <a:xfrm>
            <a:off x="868680" y="4297680"/>
            <a:ext cx="82296" cy="82296"/>
          </a:xfrm>
          <a:prstGeom prst="ellipse">
            <a:avLst/>
          </a:prstGeom>
          <a:solidFill>
            <a:srgbClr val="C9971F"/>
          </a:solidFill>
          <a:ln/>
        </p:spPr>
        <p:txBody>
          <a:bodyPr/>
          <a:lstStyle/>
          <a:p>
            <a:endParaRPr lang="en-US"/>
          </a:p>
        </p:txBody>
      </p:sp>
      <p:sp>
        <p:nvSpPr>
          <p:cNvPr id="17" name="Text 15"/>
          <p:cNvSpPr/>
          <p:nvPr/>
        </p:nvSpPr>
        <p:spPr>
          <a:xfrm>
            <a:off x="1078992" y="4187952"/>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Maker profile to perform maker activity based on profile rights</a:t>
            </a:r>
            <a:endParaRPr lang="en-US" sz="1350" dirty="0"/>
          </a:p>
        </p:txBody>
      </p:sp>
      <p:sp>
        <p:nvSpPr>
          <p:cNvPr id="18" name="Shape 16"/>
          <p:cNvSpPr/>
          <p:nvPr/>
        </p:nvSpPr>
        <p:spPr>
          <a:xfrm>
            <a:off x="868680" y="4663440"/>
            <a:ext cx="82296" cy="82296"/>
          </a:xfrm>
          <a:prstGeom prst="ellipse">
            <a:avLst/>
          </a:prstGeom>
          <a:solidFill>
            <a:srgbClr val="C9971F"/>
          </a:solidFill>
          <a:ln/>
        </p:spPr>
        <p:txBody>
          <a:bodyPr/>
          <a:lstStyle/>
          <a:p>
            <a:endParaRPr lang="en-US"/>
          </a:p>
        </p:txBody>
      </p:sp>
      <p:sp>
        <p:nvSpPr>
          <p:cNvPr id="19" name="Text 17"/>
          <p:cNvSpPr/>
          <p:nvPr/>
        </p:nvSpPr>
        <p:spPr>
          <a:xfrm>
            <a:off x="1078992" y="4553712"/>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Checker profile to perform checker activity based on profile</a:t>
            </a:r>
            <a:endParaRPr lang="en-US" sz="1350" dirty="0"/>
          </a:p>
        </p:txBody>
      </p:sp>
      <p:sp>
        <p:nvSpPr>
          <p:cNvPr id="20" name="Text 18"/>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21" name="Text 19"/>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31</a:t>
            </a:r>
            <a:endParaRPr lang="en-US" sz="8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SYSTEM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Authentication and Single Sign On</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877824"/>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Bank ID must be used for authentication, where technically possible. In other cases, there must be a way to identify the Bank ID of the individual who owns the account (user id) used for authentication throughout the lifecycle of the underlying process or transaction.</a:t>
            </a:r>
            <a:endParaRPr lang="en-US" sz="1350" dirty="0"/>
          </a:p>
        </p:txBody>
      </p:sp>
      <p:sp>
        <p:nvSpPr>
          <p:cNvPr id="6" name="Text 4"/>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5"/>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32</a:t>
            </a:r>
            <a:endParaRPr lang="en-US" sz="8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SYSTEM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Access Request</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877824"/>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 formal request form with an approval workflow must be established to request access to the system. It must identify the Bank ID of the individual who needs access to the system. This form must include the permissions (roles / entitlements) required to access</a:t>
            </a:r>
            <a:endParaRPr lang="en-US" sz="1350" dirty="0"/>
          </a:p>
        </p:txBody>
      </p:sp>
      <p:sp>
        <p:nvSpPr>
          <p:cNvPr id="6" name="Text 4"/>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5"/>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33</a:t>
            </a:r>
            <a:endParaRPr lang="en-US" sz="8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SYSTEM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Requirements TBD-Recovery Expectations</a:t>
            </a:r>
            <a:endParaRPr lang="en-US" sz="2600" dirty="0"/>
          </a:p>
        </p:txBody>
      </p:sp>
      <p:graphicFrame>
        <p:nvGraphicFramePr>
          <p:cNvPr id="35" name="Table 0"/>
          <p:cNvGraphicFramePr>
            <a:graphicFrameLocks noGrp="1"/>
          </p:cNvGraphicFramePr>
          <p:nvPr>
            <p:extLst>
              <p:ext uri="{D42A27DB-BD31-4B8C-83A1-F6EECF244321}">
                <p14:modId xmlns:p14="http://schemas.microsoft.com/office/powerpoint/2010/main" val="1579011935"/>
              </p:ext>
            </p:extLst>
          </p:nvPr>
        </p:nvGraphicFramePr>
        <p:xfrm>
          <a:off x="822960" y="1600200"/>
          <a:ext cx="10543032" cy="4434840"/>
        </p:xfrm>
        <a:graphic>
          <a:graphicData uri="http://schemas.openxmlformats.org/drawingml/2006/table">
            <a:tbl>
              <a:tblPr/>
              <a:tblGrid>
                <a:gridCol w="5271516">
                  <a:extLst>
                    <a:ext uri="{9D8B030D-6E8A-4147-A177-3AD203B41FA5}">
                      <a16:colId xmlns:a16="http://schemas.microsoft.com/office/drawing/2014/main" val="20000"/>
                    </a:ext>
                  </a:extLst>
                </a:gridCol>
                <a:gridCol w="5271516">
                  <a:extLst>
                    <a:ext uri="{9D8B030D-6E8A-4147-A177-3AD203B41FA5}">
                      <a16:colId xmlns:a16="http://schemas.microsoft.com/office/drawing/2014/main" val="20001"/>
                    </a:ext>
                  </a:extLst>
                </a:gridCol>
              </a:tblGrid>
              <a:tr h="1108710">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Recovery time (Site Failure]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TBD / NA</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extLst>
                  <a:ext uri="{0D108BD9-81ED-4DB2-BD59-A6C34878D82A}">
                    <a16:rowId xmlns:a16="http://schemas.microsoft.com/office/drawing/2014/main" val="10000"/>
                  </a:ext>
                </a:extLst>
              </a:tr>
              <a:tr h="1108710">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Recovery time (Application/Component Failure)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TBD / NA</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1108710">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Data Currency (Best Case)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TBD / NA</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02"/>
                  </a:ext>
                </a:extLst>
              </a:tr>
              <a:tr h="1108710">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Data Currency (Worst Case)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TBD / NA</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bl>
          </a:graphicData>
        </a:graphic>
      </p:graphicFrame>
      <p:sp>
        <p:nvSpPr>
          <p:cNvPr id="5" name="Text 2"/>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6" name="Text 3"/>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34</a:t>
            </a:r>
            <a:endParaRPr lang="en-US" sz="8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SYSTEM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Backup and Retention</a:t>
            </a:r>
            <a:endParaRPr lang="en-US" sz="2600" dirty="0"/>
          </a:p>
        </p:txBody>
      </p:sp>
      <p:sp>
        <p:nvSpPr>
          <p:cNvPr id="4" name="Text 2"/>
          <p:cNvSpPr/>
          <p:nvPr/>
        </p:nvSpPr>
        <p:spPr>
          <a:xfrm>
            <a:off x="822960" y="1691640"/>
            <a:ext cx="10543032" cy="301752"/>
          </a:xfrm>
          <a:prstGeom prst="rect">
            <a:avLst/>
          </a:prstGeom>
          <a:noFill/>
          <a:ln/>
        </p:spPr>
        <p:txBody>
          <a:bodyPr wrap="square" rtlCol="0" anchor="t"/>
          <a:lstStyle/>
          <a:p>
            <a:pPr marL="0" indent="0">
              <a:buNone/>
            </a:pPr>
            <a:r>
              <a:rPr lang="en-US" sz="1550" b="1" dirty="0">
                <a:solidFill>
                  <a:srgbClr val="0F2A44"/>
                </a:solidFill>
                <a:latin typeface="Cambria" pitchFamily="34" charset="0"/>
                <a:ea typeface="Cambria" pitchFamily="34" charset="-122"/>
                <a:cs typeface="Cambria" pitchFamily="34" charset="-120"/>
              </a:rPr>
              <a:t>Backup</a:t>
            </a:r>
            <a:endParaRPr lang="en-US" sz="1550" dirty="0"/>
          </a:p>
        </p:txBody>
      </p:sp>
      <p:sp>
        <p:nvSpPr>
          <p:cNvPr id="5" name="Shape 3"/>
          <p:cNvSpPr/>
          <p:nvPr/>
        </p:nvSpPr>
        <p:spPr>
          <a:xfrm>
            <a:off x="868680" y="2157984"/>
            <a:ext cx="82296" cy="82296"/>
          </a:xfrm>
          <a:prstGeom prst="ellipse">
            <a:avLst/>
          </a:prstGeom>
          <a:solidFill>
            <a:srgbClr val="C9971F"/>
          </a:solidFill>
          <a:ln/>
        </p:spPr>
        <p:txBody>
          <a:bodyPr/>
          <a:lstStyle/>
          <a:p>
            <a:endParaRPr lang="en-US"/>
          </a:p>
        </p:txBody>
      </p:sp>
      <p:sp>
        <p:nvSpPr>
          <p:cNvPr id="6" name="Text 4"/>
          <p:cNvSpPr/>
          <p:nvPr/>
        </p:nvSpPr>
        <p:spPr>
          <a:xfrm>
            <a:off x="1078992" y="2048256"/>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Expected restoration time</a:t>
            </a:r>
            <a:endParaRPr lang="en-US" sz="1350" dirty="0"/>
          </a:p>
        </p:txBody>
      </p:sp>
      <p:sp>
        <p:nvSpPr>
          <p:cNvPr id="7" name="Text 5"/>
          <p:cNvSpPr/>
          <p:nvPr/>
        </p:nvSpPr>
        <p:spPr>
          <a:xfrm>
            <a:off x="822960" y="2532888"/>
            <a:ext cx="10543032" cy="301752"/>
          </a:xfrm>
          <a:prstGeom prst="rect">
            <a:avLst/>
          </a:prstGeom>
          <a:noFill/>
          <a:ln/>
        </p:spPr>
        <p:txBody>
          <a:bodyPr wrap="square" rtlCol="0" anchor="t"/>
          <a:lstStyle/>
          <a:p>
            <a:pPr marL="0" indent="0">
              <a:buNone/>
            </a:pPr>
            <a:r>
              <a:rPr lang="en-US" sz="1550" b="1" dirty="0">
                <a:solidFill>
                  <a:srgbClr val="0F2A44"/>
                </a:solidFill>
                <a:latin typeface="Cambria" pitchFamily="34" charset="0"/>
                <a:ea typeface="Cambria" pitchFamily="34" charset="-122"/>
                <a:cs typeface="Cambria" pitchFamily="34" charset="-120"/>
              </a:rPr>
              <a:t>Data Retention and Access</a:t>
            </a:r>
            <a:endParaRPr lang="en-US" sz="1550" dirty="0"/>
          </a:p>
        </p:txBody>
      </p:sp>
      <p:sp>
        <p:nvSpPr>
          <p:cNvPr id="8" name="Shape 6"/>
          <p:cNvSpPr/>
          <p:nvPr/>
        </p:nvSpPr>
        <p:spPr>
          <a:xfrm>
            <a:off x="868680" y="2999232"/>
            <a:ext cx="82296" cy="82296"/>
          </a:xfrm>
          <a:prstGeom prst="ellipse">
            <a:avLst/>
          </a:prstGeom>
          <a:solidFill>
            <a:srgbClr val="C9971F"/>
          </a:solidFill>
          <a:ln/>
        </p:spPr>
        <p:txBody>
          <a:bodyPr/>
          <a:lstStyle/>
          <a:p>
            <a:endParaRPr lang="en-US"/>
          </a:p>
        </p:txBody>
      </p:sp>
      <p:sp>
        <p:nvSpPr>
          <p:cNvPr id="9" name="Text 7"/>
          <p:cNvSpPr/>
          <p:nvPr/>
        </p:nvSpPr>
        <p:spPr>
          <a:xfrm>
            <a:off x="1078992" y="2889504"/>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Daily backup retention period</a:t>
            </a:r>
            <a:endParaRPr lang="en-US" sz="1350" dirty="0"/>
          </a:p>
        </p:txBody>
      </p:sp>
      <p:sp>
        <p:nvSpPr>
          <p:cNvPr id="10" name="Shape 8"/>
          <p:cNvSpPr/>
          <p:nvPr/>
        </p:nvSpPr>
        <p:spPr>
          <a:xfrm>
            <a:off x="868680" y="3364992"/>
            <a:ext cx="82296" cy="82296"/>
          </a:xfrm>
          <a:prstGeom prst="ellipse">
            <a:avLst/>
          </a:prstGeom>
          <a:solidFill>
            <a:srgbClr val="C9971F"/>
          </a:solidFill>
          <a:ln/>
        </p:spPr>
        <p:txBody>
          <a:bodyPr/>
          <a:lstStyle/>
          <a:p>
            <a:endParaRPr lang="en-US"/>
          </a:p>
        </p:txBody>
      </p:sp>
      <p:sp>
        <p:nvSpPr>
          <p:cNvPr id="11" name="Text 9"/>
          <p:cNvSpPr/>
          <p:nvPr/>
        </p:nvSpPr>
        <p:spPr>
          <a:xfrm>
            <a:off x="1078992" y="3255264"/>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Weekly backup retention period</a:t>
            </a:r>
            <a:endParaRPr lang="en-US" sz="1350" dirty="0"/>
          </a:p>
        </p:txBody>
      </p:sp>
      <p:sp>
        <p:nvSpPr>
          <p:cNvPr id="12" name="Shape 10"/>
          <p:cNvSpPr/>
          <p:nvPr/>
        </p:nvSpPr>
        <p:spPr>
          <a:xfrm>
            <a:off x="868680" y="3730752"/>
            <a:ext cx="82296" cy="82296"/>
          </a:xfrm>
          <a:prstGeom prst="ellipse">
            <a:avLst/>
          </a:prstGeom>
          <a:solidFill>
            <a:srgbClr val="C9971F"/>
          </a:solidFill>
          <a:ln/>
        </p:spPr>
        <p:txBody>
          <a:bodyPr/>
          <a:lstStyle/>
          <a:p>
            <a:endParaRPr lang="en-US"/>
          </a:p>
        </p:txBody>
      </p:sp>
      <p:sp>
        <p:nvSpPr>
          <p:cNvPr id="13" name="Text 11"/>
          <p:cNvSpPr/>
          <p:nvPr/>
        </p:nvSpPr>
        <p:spPr>
          <a:xfrm>
            <a:off x="1078992" y="3621024"/>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Monthly backup retention period</a:t>
            </a:r>
            <a:endParaRPr lang="en-US" sz="1350" dirty="0"/>
          </a:p>
        </p:txBody>
      </p:sp>
      <p:sp>
        <p:nvSpPr>
          <p:cNvPr id="14" name="Shape 12"/>
          <p:cNvSpPr/>
          <p:nvPr/>
        </p:nvSpPr>
        <p:spPr>
          <a:xfrm>
            <a:off x="868680" y="4096512"/>
            <a:ext cx="82296" cy="82296"/>
          </a:xfrm>
          <a:prstGeom prst="ellipse">
            <a:avLst/>
          </a:prstGeom>
          <a:solidFill>
            <a:srgbClr val="C9971F"/>
          </a:solidFill>
          <a:ln/>
        </p:spPr>
        <p:txBody>
          <a:bodyPr/>
          <a:lstStyle/>
          <a:p>
            <a:endParaRPr lang="en-US"/>
          </a:p>
        </p:txBody>
      </p:sp>
      <p:sp>
        <p:nvSpPr>
          <p:cNvPr id="15" name="Text 13"/>
          <p:cNvSpPr/>
          <p:nvPr/>
        </p:nvSpPr>
        <p:spPr>
          <a:xfrm>
            <a:off x="1078992" y="3986784"/>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Yearly backup retention period</a:t>
            </a:r>
            <a:endParaRPr lang="en-US" sz="1350" dirty="0"/>
          </a:p>
        </p:txBody>
      </p:sp>
      <p:sp>
        <p:nvSpPr>
          <p:cNvPr id="16" name="Text 14"/>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7" name="Text 15"/>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35</a:t>
            </a:r>
            <a:endParaRPr lang="en-US" sz="8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SYSTEM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Access, Transaction &amp; Audit Controls</a:t>
            </a:r>
            <a:endParaRPr lang="en-US" sz="2600" dirty="0"/>
          </a:p>
        </p:txBody>
      </p:sp>
      <p:sp>
        <p:nvSpPr>
          <p:cNvPr id="4" name="Text 2"/>
          <p:cNvSpPr/>
          <p:nvPr/>
        </p:nvSpPr>
        <p:spPr>
          <a:xfrm>
            <a:off x="822960" y="1691640"/>
            <a:ext cx="5074920" cy="301752"/>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Access Rights Requirements</a:t>
            </a:r>
            <a:endParaRPr lang="en-US" sz="1400" dirty="0"/>
          </a:p>
        </p:txBody>
      </p:sp>
      <p:sp>
        <p:nvSpPr>
          <p:cNvPr id="5" name="Shape 3"/>
          <p:cNvSpPr/>
          <p:nvPr/>
        </p:nvSpPr>
        <p:spPr>
          <a:xfrm>
            <a:off x="868680" y="2157984"/>
            <a:ext cx="82296" cy="82296"/>
          </a:xfrm>
          <a:prstGeom prst="ellipse">
            <a:avLst/>
          </a:prstGeom>
          <a:solidFill>
            <a:srgbClr val="C9971F"/>
          </a:solidFill>
          <a:ln/>
        </p:spPr>
        <p:txBody>
          <a:bodyPr/>
          <a:lstStyle/>
          <a:p>
            <a:endParaRPr lang="en-US"/>
          </a:p>
        </p:txBody>
      </p:sp>
      <p:sp>
        <p:nvSpPr>
          <p:cNvPr id="6" name="Text 4"/>
          <p:cNvSpPr/>
          <p:nvPr/>
        </p:nvSpPr>
        <p:spPr>
          <a:xfrm>
            <a:off x="1078992" y="2048256"/>
            <a:ext cx="4800600" cy="438912"/>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Administrative user will be responsible to add / delete / amend users</a:t>
            </a:r>
            <a:endParaRPr lang="en-US" sz="1200" dirty="0"/>
          </a:p>
        </p:txBody>
      </p:sp>
      <p:sp>
        <p:nvSpPr>
          <p:cNvPr id="7" name="Shape 5"/>
          <p:cNvSpPr/>
          <p:nvPr/>
        </p:nvSpPr>
        <p:spPr>
          <a:xfrm>
            <a:off x="868680" y="2688336"/>
            <a:ext cx="82296" cy="82296"/>
          </a:xfrm>
          <a:prstGeom prst="ellipse">
            <a:avLst/>
          </a:prstGeom>
          <a:solidFill>
            <a:srgbClr val="C9971F"/>
          </a:solidFill>
          <a:ln/>
        </p:spPr>
        <p:txBody>
          <a:bodyPr/>
          <a:lstStyle/>
          <a:p>
            <a:endParaRPr lang="en-US"/>
          </a:p>
        </p:txBody>
      </p:sp>
      <p:sp>
        <p:nvSpPr>
          <p:cNvPr id="8" name="Text 6"/>
          <p:cNvSpPr/>
          <p:nvPr/>
        </p:nvSpPr>
        <p:spPr>
          <a:xfrm>
            <a:off x="1078992" y="2578608"/>
            <a:ext cx="4800600" cy="658368"/>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User profile (Maker / Checker) would be required for User setup and customer setup prospective</a:t>
            </a:r>
            <a:endParaRPr lang="en-US" sz="1200" dirty="0"/>
          </a:p>
        </p:txBody>
      </p:sp>
      <p:sp>
        <p:nvSpPr>
          <p:cNvPr id="9" name="Shape 7"/>
          <p:cNvSpPr/>
          <p:nvPr/>
        </p:nvSpPr>
        <p:spPr>
          <a:xfrm>
            <a:off x="868680" y="3438144"/>
            <a:ext cx="82296" cy="82296"/>
          </a:xfrm>
          <a:prstGeom prst="ellipse">
            <a:avLst/>
          </a:prstGeom>
          <a:solidFill>
            <a:srgbClr val="C9971F"/>
          </a:solidFill>
          <a:ln/>
        </p:spPr>
        <p:txBody>
          <a:bodyPr/>
          <a:lstStyle/>
          <a:p>
            <a:endParaRPr lang="en-US"/>
          </a:p>
        </p:txBody>
      </p:sp>
      <p:sp>
        <p:nvSpPr>
          <p:cNvPr id="10" name="Text 8"/>
          <p:cNvSpPr/>
          <p:nvPr/>
        </p:nvSpPr>
        <p:spPr>
          <a:xfrm>
            <a:off x="1078992" y="3328416"/>
            <a:ext cx="4800600" cy="438912"/>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Maker profile to perform maker activity based on profile rights</a:t>
            </a:r>
            <a:endParaRPr lang="en-US" sz="1200" dirty="0"/>
          </a:p>
        </p:txBody>
      </p:sp>
      <p:sp>
        <p:nvSpPr>
          <p:cNvPr id="11" name="Shape 9"/>
          <p:cNvSpPr/>
          <p:nvPr/>
        </p:nvSpPr>
        <p:spPr>
          <a:xfrm>
            <a:off x="868680" y="3968496"/>
            <a:ext cx="82296" cy="82296"/>
          </a:xfrm>
          <a:prstGeom prst="ellipse">
            <a:avLst/>
          </a:prstGeom>
          <a:solidFill>
            <a:srgbClr val="C9971F"/>
          </a:solidFill>
          <a:ln/>
        </p:spPr>
        <p:txBody>
          <a:bodyPr/>
          <a:lstStyle/>
          <a:p>
            <a:endParaRPr lang="en-US"/>
          </a:p>
        </p:txBody>
      </p:sp>
      <p:sp>
        <p:nvSpPr>
          <p:cNvPr id="12" name="Text 10"/>
          <p:cNvSpPr/>
          <p:nvPr/>
        </p:nvSpPr>
        <p:spPr>
          <a:xfrm>
            <a:off x="1078992" y="3858768"/>
            <a:ext cx="4800600" cy="438912"/>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Checker profile to perform checker activity based on profile</a:t>
            </a:r>
            <a:endParaRPr lang="en-US" sz="1200" dirty="0"/>
          </a:p>
        </p:txBody>
      </p:sp>
      <p:sp>
        <p:nvSpPr>
          <p:cNvPr id="13" name="Shape 11"/>
          <p:cNvSpPr/>
          <p:nvPr/>
        </p:nvSpPr>
        <p:spPr>
          <a:xfrm>
            <a:off x="868680" y="4498848"/>
            <a:ext cx="82296" cy="82296"/>
          </a:xfrm>
          <a:prstGeom prst="ellipse">
            <a:avLst/>
          </a:prstGeom>
          <a:solidFill>
            <a:srgbClr val="C9971F"/>
          </a:solidFill>
          <a:ln/>
        </p:spPr>
        <p:txBody>
          <a:bodyPr/>
          <a:lstStyle/>
          <a:p>
            <a:endParaRPr lang="en-US"/>
          </a:p>
        </p:txBody>
      </p:sp>
      <p:sp>
        <p:nvSpPr>
          <p:cNvPr id="14" name="Text 12"/>
          <p:cNvSpPr/>
          <p:nvPr/>
        </p:nvSpPr>
        <p:spPr>
          <a:xfrm>
            <a:off x="1078992" y="4389120"/>
            <a:ext cx="4800600" cy="658368"/>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View Profile to only view the information (no access to add/edit/change/delete/extract)</a:t>
            </a:r>
            <a:endParaRPr lang="en-US" sz="1200" dirty="0"/>
          </a:p>
        </p:txBody>
      </p:sp>
      <p:sp>
        <p:nvSpPr>
          <p:cNvPr id="15" name="Text 13"/>
          <p:cNvSpPr/>
          <p:nvPr/>
        </p:nvSpPr>
        <p:spPr>
          <a:xfrm>
            <a:off x="822960" y="5257800"/>
            <a:ext cx="5074920" cy="301752"/>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Transaction Controls Requirements</a:t>
            </a:r>
            <a:endParaRPr lang="en-US" sz="1400" dirty="0"/>
          </a:p>
        </p:txBody>
      </p:sp>
      <p:sp>
        <p:nvSpPr>
          <p:cNvPr id="16" name="Text 14"/>
          <p:cNvSpPr/>
          <p:nvPr/>
        </p:nvSpPr>
        <p:spPr>
          <a:xfrm>
            <a:off x="822960" y="5733288"/>
            <a:ext cx="5074920" cy="557784"/>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As per each Citibank internal control mechanism.</a:t>
            </a:r>
            <a:endParaRPr lang="en-US" sz="1400" dirty="0"/>
          </a:p>
        </p:txBody>
      </p:sp>
      <p:sp>
        <p:nvSpPr>
          <p:cNvPr id="17" name="Text 15"/>
          <p:cNvSpPr/>
          <p:nvPr/>
        </p:nvSpPr>
        <p:spPr>
          <a:xfrm>
            <a:off x="6263640" y="1691640"/>
            <a:ext cx="5074920" cy="301752"/>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Audit Trail Requirements</a:t>
            </a:r>
            <a:endParaRPr lang="en-US" sz="1400" dirty="0"/>
          </a:p>
        </p:txBody>
      </p:sp>
      <p:sp>
        <p:nvSpPr>
          <p:cNvPr id="18" name="Text 16"/>
          <p:cNvSpPr/>
          <p:nvPr/>
        </p:nvSpPr>
        <p:spPr>
          <a:xfrm>
            <a:off x="6263640" y="2167128"/>
            <a:ext cx="5074920" cy="813816"/>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Alert / Notification message needs to be reported through email and same needs to be update in system.</a:t>
            </a:r>
            <a:endParaRPr lang="en-US" sz="1400" dirty="0"/>
          </a:p>
        </p:txBody>
      </p:sp>
      <p:sp>
        <p:nvSpPr>
          <p:cNvPr id="19" name="Text 17"/>
          <p:cNvSpPr/>
          <p:nvPr/>
        </p:nvSpPr>
        <p:spPr>
          <a:xfrm>
            <a:off x="6263640" y="3154680"/>
            <a:ext cx="5074920" cy="813816"/>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Complete audit trail should be maintained for all activities along with time stamp of relevant actions.</a:t>
            </a:r>
            <a:endParaRPr lang="en-US" sz="1400" dirty="0"/>
          </a:p>
        </p:txBody>
      </p:sp>
      <p:sp>
        <p:nvSpPr>
          <p:cNvPr id="20" name="Text 18"/>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21" name="Text 19"/>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36</a:t>
            </a:r>
            <a:endParaRPr lang="en-US" sz="8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name="Slide 3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SYSTEM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Performance and Non Functional Requirements</a:t>
            </a:r>
            <a:endParaRPr lang="en-US" sz="2600" dirty="0"/>
          </a:p>
        </p:txBody>
      </p:sp>
      <p:sp>
        <p:nvSpPr>
          <p:cNvPr id="4" name="Text 2"/>
          <p:cNvSpPr/>
          <p:nvPr/>
        </p:nvSpPr>
        <p:spPr>
          <a:xfrm>
            <a:off x="822960" y="1691640"/>
            <a:ext cx="10543032" cy="557784"/>
          </a:xfrm>
          <a:prstGeom prst="rect">
            <a:avLst/>
          </a:prstGeom>
          <a:noFill/>
          <a:ln/>
        </p:spPr>
        <p:txBody>
          <a:bodyPr wrap="square" rtlCol="0" anchor="t"/>
          <a:lstStyle/>
          <a:p>
            <a:pPr marL="0" indent="0">
              <a:buNone/>
            </a:pPr>
            <a:r>
              <a:rPr lang="en-US" sz="1300" b="1" dirty="0">
                <a:solidFill>
                  <a:srgbClr val="0F2A44"/>
                </a:solidFill>
                <a:latin typeface="Cambria" pitchFamily="34" charset="0"/>
                <a:ea typeface="Cambria" pitchFamily="34" charset="-122"/>
                <a:cs typeface="Cambria" pitchFamily="34" charset="-120"/>
              </a:rPr>
              <a:t>FX digitalization web portal will make sure the following performance related requirement as per the bank standard process and norms.</a:t>
            </a:r>
            <a:endParaRPr lang="en-US" sz="1300" dirty="0"/>
          </a:p>
        </p:txBody>
      </p:sp>
      <p:sp>
        <p:nvSpPr>
          <p:cNvPr id="5" name="Shape 3"/>
          <p:cNvSpPr/>
          <p:nvPr/>
        </p:nvSpPr>
        <p:spPr>
          <a:xfrm>
            <a:off x="868680" y="2414016"/>
            <a:ext cx="82296" cy="82296"/>
          </a:xfrm>
          <a:prstGeom prst="ellipse">
            <a:avLst/>
          </a:prstGeom>
          <a:solidFill>
            <a:srgbClr val="C9971F"/>
          </a:solidFill>
          <a:ln/>
        </p:spPr>
        <p:txBody>
          <a:bodyPr/>
          <a:lstStyle/>
          <a:p>
            <a:endParaRPr lang="en-US"/>
          </a:p>
        </p:txBody>
      </p:sp>
      <p:sp>
        <p:nvSpPr>
          <p:cNvPr id="6" name="Text 4"/>
          <p:cNvSpPr/>
          <p:nvPr/>
        </p:nvSpPr>
        <p:spPr>
          <a:xfrm>
            <a:off x="1078992" y="2304288"/>
            <a:ext cx="10268712" cy="274320"/>
          </a:xfrm>
          <a:prstGeom prst="rect">
            <a:avLst/>
          </a:prstGeom>
          <a:noFill/>
          <a:ln/>
        </p:spPr>
        <p:txBody>
          <a:bodyPr wrap="square" rtlCol="0" anchor="t"/>
          <a:lstStyle/>
          <a:p>
            <a:pPr marL="0" indent="0">
              <a:lnSpc>
                <a:spcPct val="115000"/>
              </a:lnSpc>
              <a:buNone/>
            </a:pPr>
            <a:r>
              <a:rPr lang="en-US" sz="1100" dirty="0">
                <a:solidFill>
                  <a:srgbClr val="1A2433"/>
                </a:solidFill>
                <a:latin typeface="Calibri" pitchFamily="34" charset="0"/>
                <a:ea typeface="Calibri" pitchFamily="34" charset="-122"/>
                <a:cs typeface="Calibri" pitchFamily="34" charset="-120"/>
              </a:rPr>
              <a:t>Volumes</a:t>
            </a:r>
            <a:endParaRPr lang="en-US" sz="1100" dirty="0"/>
          </a:p>
        </p:txBody>
      </p:sp>
      <p:sp>
        <p:nvSpPr>
          <p:cNvPr id="7" name="Shape 5"/>
          <p:cNvSpPr/>
          <p:nvPr/>
        </p:nvSpPr>
        <p:spPr>
          <a:xfrm>
            <a:off x="868680" y="2779776"/>
            <a:ext cx="82296" cy="82296"/>
          </a:xfrm>
          <a:prstGeom prst="ellipse">
            <a:avLst/>
          </a:prstGeom>
          <a:solidFill>
            <a:srgbClr val="C9971F"/>
          </a:solidFill>
          <a:ln/>
        </p:spPr>
        <p:txBody>
          <a:bodyPr/>
          <a:lstStyle/>
          <a:p>
            <a:endParaRPr lang="en-US"/>
          </a:p>
        </p:txBody>
      </p:sp>
      <p:sp>
        <p:nvSpPr>
          <p:cNvPr id="8" name="Text 6"/>
          <p:cNvSpPr/>
          <p:nvPr/>
        </p:nvSpPr>
        <p:spPr>
          <a:xfrm>
            <a:off x="1078992" y="2670048"/>
            <a:ext cx="10268712" cy="274320"/>
          </a:xfrm>
          <a:prstGeom prst="rect">
            <a:avLst/>
          </a:prstGeom>
          <a:noFill/>
          <a:ln/>
        </p:spPr>
        <p:txBody>
          <a:bodyPr wrap="square" rtlCol="0" anchor="t"/>
          <a:lstStyle/>
          <a:p>
            <a:pPr marL="0" indent="0">
              <a:lnSpc>
                <a:spcPct val="115000"/>
              </a:lnSpc>
              <a:buNone/>
            </a:pPr>
            <a:r>
              <a:rPr lang="en-US" sz="1100" dirty="0">
                <a:solidFill>
                  <a:srgbClr val="1A2433"/>
                </a:solidFill>
                <a:latin typeface="Calibri" pitchFamily="34" charset="0"/>
                <a:ea typeface="Calibri" pitchFamily="34" charset="-122"/>
                <a:cs typeface="Calibri" pitchFamily="34" charset="-120"/>
              </a:rPr>
              <a:t>Potential Growth</a:t>
            </a:r>
            <a:endParaRPr lang="en-US" sz="1100" dirty="0"/>
          </a:p>
        </p:txBody>
      </p:sp>
      <p:sp>
        <p:nvSpPr>
          <p:cNvPr id="9" name="Shape 7"/>
          <p:cNvSpPr/>
          <p:nvPr/>
        </p:nvSpPr>
        <p:spPr>
          <a:xfrm>
            <a:off x="868680" y="3145536"/>
            <a:ext cx="82296" cy="82296"/>
          </a:xfrm>
          <a:prstGeom prst="ellipse">
            <a:avLst/>
          </a:prstGeom>
          <a:solidFill>
            <a:srgbClr val="C9971F"/>
          </a:solidFill>
          <a:ln/>
        </p:spPr>
        <p:txBody>
          <a:bodyPr/>
          <a:lstStyle/>
          <a:p>
            <a:endParaRPr lang="en-US"/>
          </a:p>
        </p:txBody>
      </p:sp>
      <p:sp>
        <p:nvSpPr>
          <p:cNvPr id="10" name="Text 8"/>
          <p:cNvSpPr/>
          <p:nvPr/>
        </p:nvSpPr>
        <p:spPr>
          <a:xfrm>
            <a:off x="1078992" y="3035808"/>
            <a:ext cx="10268712" cy="274320"/>
          </a:xfrm>
          <a:prstGeom prst="rect">
            <a:avLst/>
          </a:prstGeom>
          <a:noFill/>
          <a:ln/>
        </p:spPr>
        <p:txBody>
          <a:bodyPr wrap="square" rtlCol="0" anchor="t"/>
          <a:lstStyle/>
          <a:p>
            <a:pPr marL="0" indent="0">
              <a:lnSpc>
                <a:spcPct val="115000"/>
              </a:lnSpc>
              <a:buNone/>
            </a:pPr>
            <a:r>
              <a:rPr lang="en-US" sz="1100" dirty="0">
                <a:solidFill>
                  <a:srgbClr val="1A2433"/>
                </a:solidFill>
                <a:latin typeface="Calibri" pitchFamily="34" charset="0"/>
                <a:ea typeface="Calibri" pitchFamily="34" charset="-122"/>
                <a:cs typeface="Calibri" pitchFamily="34" charset="-120"/>
              </a:rPr>
              <a:t>Performance</a:t>
            </a:r>
            <a:endParaRPr lang="en-US" sz="1100" dirty="0"/>
          </a:p>
        </p:txBody>
      </p:sp>
      <p:sp>
        <p:nvSpPr>
          <p:cNvPr id="11" name="Shape 9"/>
          <p:cNvSpPr/>
          <p:nvPr/>
        </p:nvSpPr>
        <p:spPr>
          <a:xfrm>
            <a:off x="868680" y="3511296"/>
            <a:ext cx="82296" cy="82296"/>
          </a:xfrm>
          <a:prstGeom prst="ellipse">
            <a:avLst/>
          </a:prstGeom>
          <a:solidFill>
            <a:srgbClr val="C9971F"/>
          </a:solidFill>
          <a:ln/>
        </p:spPr>
        <p:txBody>
          <a:bodyPr/>
          <a:lstStyle/>
          <a:p>
            <a:endParaRPr lang="en-US"/>
          </a:p>
        </p:txBody>
      </p:sp>
      <p:sp>
        <p:nvSpPr>
          <p:cNvPr id="12" name="Text 10"/>
          <p:cNvSpPr/>
          <p:nvPr/>
        </p:nvSpPr>
        <p:spPr>
          <a:xfrm>
            <a:off x="1078992" y="3401568"/>
            <a:ext cx="10268712" cy="274320"/>
          </a:xfrm>
          <a:prstGeom prst="rect">
            <a:avLst/>
          </a:prstGeom>
          <a:noFill/>
          <a:ln/>
        </p:spPr>
        <p:txBody>
          <a:bodyPr wrap="square" rtlCol="0" anchor="t"/>
          <a:lstStyle/>
          <a:p>
            <a:pPr marL="0" indent="0">
              <a:lnSpc>
                <a:spcPct val="115000"/>
              </a:lnSpc>
              <a:buNone/>
            </a:pPr>
            <a:r>
              <a:rPr lang="en-US" sz="1100" dirty="0">
                <a:solidFill>
                  <a:srgbClr val="1A2433"/>
                </a:solidFill>
                <a:latin typeface="Calibri" pitchFamily="34" charset="0"/>
                <a:ea typeface="Calibri" pitchFamily="34" charset="-122"/>
                <a:cs typeface="Calibri" pitchFamily="34" charset="-120"/>
              </a:rPr>
              <a:t>Exception Handling</a:t>
            </a:r>
            <a:endParaRPr lang="en-US" sz="1100" dirty="0"/>
          </a:p>
        </p:txBody>
      </p:sp>
      <p:sp>
        <p:nvSpPr>
          <p:cNvPr id="13" name="Shape 11"/>
          <p:cNvSpPr/>
          <p:nvPr/>
        </p:nvSpPr>
        <p:spPr>
          <a:xfrm>
            <a:off x="868680" y="3877056"/>
            <a:ext cx="82296" cy="82296"/>
          </a:xfrm>
          <a:prstGeom prst="ellipse">
            <a:avLst/>
          </a:prstGeom>
          <a:solidFill>
            <a:srgbClr val="C9971F"/>
          </a:solidFill>
          <a:ln/>
        </p:spPr>
        <p:txBody>
          <a:bodyPr/>
          <a:lstStyle/>
          <a:p>
            <a:endParaRPr lang="en-US"/>
          </a:p>
        </p:txBody>
      </p:sp>
      <p:sp>
        <p:nvSpPr>
          <p:cNvPr id="14" name="Text 12"/>
          <p:cNvSpPr/>
          <p:nvPr/>
        </p:nvSpPr>
        <p:spPr>
          <a:xfrm>
            <a:off x="1078992" y="3767328"/>
            <a:ext cx="10268712" cy="274320"/>
          </a:xfrm>
          <a:prstGeom prst="rect">
            <a:avLst/>
          </a:prstGeom>
          <a:noFill/>
          <a:ln/>
        </p:spPr>
        <p:txBody>
          <a:bodyPr wrap="square" rtlCol="0" anchor="t"/>
          <a:lstStyle/>
          <a:p>
            <a:pPr marL="0" indent="0">
              <a:lnSpc>
                <a:spcPct val="115000"/>
              </a:lnSpc>
              <a:buNone/>
            </a:pPr>
            <a:r>
              <a:rPr lang="en-US" sz="1100" dirty="0">
                <a:solidFill>
                  <a:srgbClr val="1A2433"/>
                </a:solidFill>
                <a:latin typeface="Calibri" pitchFamily="34" charset="0"/>
                <a:ea typeface="Calibri" pitchFamily="34" charset="-122"/>
                <a:cs typeface="Calibri" pitchFamily="34" charset="-120"/>
              </a:rPr>
              <a:t>Usability</a:t>
            </a:r>
            <a:endParaRPr lang="en-US" sz="1100" dirty="0"/>
          </a:p>
        </p:txBody>
      </p:sp>
      <p:sp>
        <p:nvSpPr>
          <p:cNvPr id="15" name="Shape 13"/>
          <p:cNvSpPr/>
          <p:nvPr/>
        </p:nvSpPr>
        <p:spPr>
          <a:xfrm>
            <a:off x="868680" y="4242816"/>
            <a:ext cx="82296" cy="82296"/>
          </a:xfrm>
          <a:prstGeom prst="ellipse">
            <a:avLst/>
          </a:prstGeom>
          <a:solidFill>
            <a:srgbClr val="C9971F"/>
          </a:solidFill>
          <a:ln/>
        </p:spPr>
        <p:txBody>
          <a:bodyPr/>
          <a:lstStyle/>
          <a:p>
            <a:endParaRPr lang="en-US"/>
          </a:p>
        </p:txBody>
      </p:sp>
      <p:sp>
        <p:nvSpPr>
          <p:cNvPr id="16" name="Text 14"/>
          <p:cNvSpPr/>
          <p:nvPr/>
        </p:nvSpPr>
        <p:spPr>
          <a:xfrm>
            <a:off x="1078992" y="4133088"/>
            <a:ext cx="10268712" cy="274320"/>
          </a:xfrm>
          <a:prstGeom prst="rect">
            <a:avLst/>
          </a:prstGeom>
          <a:noFill/>
          <a:ln/>
        </p:spPr>
        <p:txBody>
          <a:bodyPr wrap="square" rtlCol="0" anchor="t"/>
          <a:lstStyle/>
          <a:p>
            <a:pPr marL="0" indent="0">
              <a:lnSpc>
                <a:spcPct val="115000"/>
              </a:lnSpc>
              <a:buNone/>
            </a:pPr>
            <a:r>
              <a:rPr lang="en-US" sz="1100" dirty="0">
                <a:solidFill>
                  <a:srgbClr val="1A2433"/>
                </a:solidFill>
                <a:latin typeface="Calibri" pitchFamily="34" charset="0"/>
                <a:ea typeface="Calibri" pitchFamily="34" charset="-122"/>
                <a:cs typeface="Calibri" pitchFamily="34" charset="-120"/>
              </a:rPr>
              <a:t>System Availability</a:t>
            </a:r>
            <a:endParaRPr lang="en-US" sz="1100" dirty="0"/>
          </a:p>
        </p:txBody>
      </p:sp>
      <p:sp>
        <p:nvSpPr>
          <p:cNvPr id="17" name="Shape 15"/>
          <p:cNvSpPr/>
          <p:nvPr/>
        </p:nvSpPr>
        <p:spPr>
          <a:xfrm>
            <a:off x="868680" y="4608576"/>
            <a:ext cx="82296" cy="82296"/>
          </a:xfrm>
          <a:prstGeom prst="ellipse">
            <a:avLst/>
          </a:prstGeom>
          <a:solidFill>
            <a:srgbClr val="C9971F"/>
          </a:solidFill>
          <a:ln/>
        </p:spPr>
        <p:txBody>
          <a:bodyPr/>
          <a:lstStyle/>
          <a:p>
            <a:endParaRPr lang="en-US"/>
          </a:p>
        </p:txBody>
      </p:sp>
      <p:sp>
        <p:nvSpPr>
          <p:cNvPr id="18" name="Text 16"/>
          <p:cNvSpPr/>
          <p:nvPr/>
        </p:nvSpPr>
        <p:spPr>
          <a:xfrm>
            <a:off x="1078992" y="4498848"/>
            <a:ext cx="10268712" cy="274320"/>
          </a:xfrm>
          <a:prstGeom prst="rect">
            <a:avLst/>
          </a:prstGeom>
          <a:noFill/>
          <a:ln/>
        </p:spPr>
        <p:txBody>
          <a:bodyPr wrap="square" rtlCol="0" anchor="t"/>
          <a:lstStyle/>
          <a:p>
            <a:pPr marL="0" indent="0">
              <a:lnSpc>
                <a:spcPct val="115000"/>
              </a:lnSpc>
              <a:buNone/>
            </a:pPr>
            <a:r>
              <a:rPr lang="en-US" sz="1100" dirty="0">
                <a:solidFill>
                  <a:srgbClr val="1A2433"/>
                </a:solidFill>
                <a:latin typeface="Calibri" pitchFamily="34" charset="0"/>
                <a:ea typeface="Calibri" pitchFamily="34" charset="-122"/>
                <a:cs typeface="Calibri" pitchFamily="34" charset="-120"/>
              </a:rPr>
              <a:t>Help and Training</a:t>
            </a:r>
            <a:endParaRPr lang="en-US" sz="1100" dirty="0"/>
          </a:p>
        </p:txBody>
      </p:sp>
      <p:sp>
        <p:nvSpPr>
          <p:cNvPr id="19" name="Shape 17"/>
          <p:cNvSpPr/>
          <p:nvPr/>
        </p:nvSpPr>
        <p:spPr>
          <a:xfrm>
            <a:off x="868680" y="4974336"/>
            <a:ext cx="82296" cy="82296"/>
          </a:xfrm>
          <a:prstGeom prst="ellipse">
            <a:avLst/>
          </a:prstGeom>
          <a:solidFill>
            <a:srgbClr val="C9971F"/>
          </a:solidFill>
          <a:ln/>
        </p:spPr>
        <p:txBody>
          <a:bodyPr/>
          <a:lstStyle/>
          <a:p>
            <a:endParaRPr lang="en-US"/>
          </a:p>
        </p:txBody>
      </p:sp>
      <p:sp>
        <p:nvSpPr>
          <p:cNvPr id="20" name="Text 18"/>
          <p:cNvSpPr/>
          <p:nvPr/>
        </p:nvSpPr>
        <p:spPr>
          <a:xfrm>
            <a:off x="1078992" y="4864608"/>
            <a:ext cx="10268712" cy="274320"/>
          </a:xfrm>
          <a:prstGeom prst="rect">
            <a:avLst/>
          </a:prstGeom>
          <a:noFill/>
          <a:ln/>
        </p:spPr>
        <p:txBody>
          <a:bodyPr wrap="square" rtlCol="0" anchor="t"/>
          <a:lstStyle/>
          <a:p>
            <a:pPr marL="0" indent="0">
              <a:lnSpc>
                <a:spcPct val="115000"/>
              </a:lnSpc>
              <a:buNone/>
            </a:pPr>
            <a:r>
              <a:rPr lang="en-US" sz="1100" dirty="0">
                <a:solidFill>
                  <a:srgbClr val="1A2433"/>
                </a:solidFill>
                <a:latin typeface="Calibri" pitchFamily="34" charset="0"/>
                <a:ea typeface="Calibri" pitchFamily="34" charset="-122"/>
                <a:cs typeface="Calibri" pitchFamily="34" charset="-120"/>
              </a:rPr>
              <a:t>Information Security Requirements</a:t>
            </a:r>
            <a:endParaRPr lang="en-US" sz="1100" dirty="0"/>
          </a:p>
        </p:txBody>
      </p:sp>
      <p:sp>
        <p:nvSpPr>
          <p:cNvPr id="21" name="Shape 19"/>
          <p:cNvSpPr/>
          <p:nvPr/>
        </p:nvSpPr>
        <p:spPr>
          <a:xfrm>
            <a:off x="868680" y="5340096"/>
            <a:ext cx="82296" cy="82296"/>
          </a:xfrm>
          <a:prstGeom prst="ellipse">
            <a:avLst/>
          </a:prstGeom>
          <a:solidFill>
            <a:srgbClr val="C9971F"/>
          </a:solidFill>
          <a:ln/>
        </p:spPr>
        <p:txBody>
          <a:bodyPr/>
          <a:lstStyle/>
          <a:p>
            <a:endParaRPr lang="en-US"/>
          </a:p>
        </p:txBody>
      </p:sp>
      <p:sp>
        <p:nvSpPr>
          <p:cNvPr id="22" name="Text 20"/>
          <p:cNvSpPr/>
          <p:nvPr/>
        </p:nvSpPr>
        <p:spPr>
          <a:xfrm>
            <a:off x="1078992" y="5230368"/>
            <a:ext cx="10268712" cy="274320"/>
          </a:xfrm>
          <a:prstGeom prst="rect">
            <a:avLst/>
          </a:prstGeom>
          <a:noFill/>
          <a:ln/>
        </p:spPr>
        <p:txBody>
          <a:bodyPr wrap="square" rtlCol="0" anchor="t"/>
          <a:lstStyle/>
          <a:p>
            <a:pPr marL="0" indent="0">
              <a:lnSpc>
                <a:spcPct val="115000"/>
              </a:lnSpc>
              <a:buNone/>
            </a:pPr>
            <a:r>
              <a:rPr lang="en-US" sz="1100" dirty="0">
                <a:solidFill>
                  <a:srgbClr val="1A2433"/>
                </a:solidFill>
                <a:latin typeface="Calibri" pitchFamily="34" charset="0"/>
                <a:ea typeface="Calibri" pitchFamily="34" charset="-122"/>
                <a:cs typeface="Calibri" pitchFamily="34" charset="-120"/>
              </a:rPr>
              <a:t>General information Security</a:t>
            </a:r>
            <a:endParaRPr lang="en-US" sz="1100" dirty="0"/>
          </a:p>
        </p:txBody>
      </p:sp>
      <p:sp>
        <p:nvSpPr>
          <p:cNvPr id="23" name="Shape 21"/>
          <p:cNvSpPr/>
          <p:nvPr/>
        </p:nvSpPr>
        <p:spPr>
          <a:xfrm>
            <a:off x="868680" y="5705856"/>
            <a:ext cx="82296" cy="82296"/>
          </a:xfrm>
          <a:prstGeom prst="ellipse">
            <a:avLst/>
          </a:prstGeom>
          <a:solidFill>
            <a:srgbClr val="C9971F"/>
          </a:solidFill>
          <a:ln/>
        </p:spPr>
        <p:txBody>
          <a:bodyPr/>
          <a:lstStyle/>
          <a:p>
            <a:endParaRPr lang="en-US"/>
          </a:p>
        </p:txBody>
      </p:sp>
      <p:sp>
        <p:nvSpPr>
          <p:cNvPr id="24" name="Text 22"/>
          <p:cNvSpPr/>
          <p:nvPr/>
        </p:nvSpPr>
        <p:spPr>
          <a:xfrm>
            <a:off x="1078992" y="5596128"/>
            <a:ext cx="10268712" cy="274320"/>
          </a:xfrm>
          <a:prstGeom prst="rect">
            <a:avLst/>
          </a:prstGeom>
          <a:noFill/>
          <a:ln/>
        </p:spPr>
        <p:txBody>
          <a:bodyPr wrap="square" rtlCol="0" anchor="t"/>
          <a:lstStyle/>
          <a:p>
            <a:pPr marL="0" indent="0">
              <a:lnSpc>
                <a:spcPct val="115000"/>
              </a:lnSpc>
              <a:buNone/>
            </a:pPr>
            <a:r>
              <a:rPr lang="en-US" sz="1100" dirty="0">
                <a:solidFill>
                  <a:srgbClr val="1A2433"/>
                </a:solidFill>
                <a:latin typeface="Calibri" pitchFamily="34" charset="0"/>
                <a:ea typeface="Calibri" pitchFamily="34" charset="-122"/>
                <a:cs typeface="Calibri" pitchFamily="34" charset="-120"/>
              </a:rPr>
              <a:t>Authorization and Access Control</a:t>
            </a:r>
            <a:endParaRPr lang="en-US" sz="1100" dirty="0"/>
          </a:p>
        </p:txBody>
      </p:sp>
      <p:sp>
        <p:nvSpPr>
          <p:cNvPr id="25" name="Shape 23"/>
          <p:cNvSpPr/>
          <p:nvPr/>
        </p:nvSpPr>
        <p:spPr>
          <a:xfrm>
            <a:off x="868680" y="6071616"/>
            <a:ext cx="82296" cy="82296"/>
          </a:xfrm>
          <a:prstGeom prst="ellipse">
            <a:avLst/>
          </a:prstGeom>
          <a:solidFill>
            <a:srgbClr val="C9971F"/>
          </a:solidFill>
          <a:ln/>
        </p:spPr>
        <p:txBody>
          <a:bodyPr/>
          <a:lstStyle/>
          <a:p>
            <a:endParaRPr lang="en-US"/>
          </a:p>
        </p:txBody>
      </p:sp>
      <p:sp>
        <p:nvSpPr>
          <p:cNvPr id="26" name="Text 24"/>
          <p:cNvSpPr/>
          <p:nvPr/>
        </p:nvSpPr>
        <p:spPr>
          <a:xfrm>
            <a:off x="1078992" y="5961888"/>
            <a:ext cx="10268712" cy="274320"/>
          </a:xfrm>
          <a:prstGeom prst="rect">
            <a:avLst/>
          </a:prstGeom>
          <a:noFill/>
          <a:ln/>
        </p:spPr>
        <p:txBody>
          <a:bodyPr wrap="square" rtlCol="0" anchor="t"/>
          <a:lstStyle/>
          <a:p>
            <a:pPr marL="0" indent="0">
              <a:lnSpc>
                <a:spcPct val="115000"/>
              </a:lnSpc>
              <a:buNone/>
            </a:pPr>
            <a:r>
              <a:rPr lang="en-US" sz="1100" dirty="0">
                <a:solidFill>
                  <a:srgbClr val="1A2433"/>
                </a:solidFill>
                <a:latin typeface="Calibri" pitchFamily="34" charset="0"/>
                <a:ea typeface="Calibri" pitchFamily="34" charset="-122"/>
                <a:cs typeface="Calibri" pitchFamily="34" charset="-120"/>
              </a:rPr>
              <a:t>Audit Logging and Alerts</a:t>
            </a:r>
            <a:endParaRPr lang="en-US" sz="1100" dirty="0"/>
          </a:p>
        </p:txBody>
      </p:sp>
      <p:sp>
        <p:nvSpPr>
          <p:cNvPr id="27" name="Shape 25"/>
          <p:cNvSpPr/>
          <p:nvPr/>
        </p:nvSpPr>
        <p:spPr>
          <a:xfrm>
            <a:off x="868680" y="6437376"/>
            <a:ext cx="82296" cy="82296"/>
          </a:xfrm>
          <a:prstGeom prst="ellipse">
            <a:avLst/>
          </a:prstGeom>
          <a:solidFill>
            <a:srgbClr val="C9971F"/>
          </a:solidFill>
          <a:ln/>
        </p:spPr>
        <p:txBody>
          <a:bodyPr/>
          <a:lstStyle/>
          <a:p>
            <a:endParaRPr lang="en-US"/>
          </a:p>
        </p:txBody>
      </p:sp>
      <p:sp>
        <p:nvSpPr>
          <p:cNvPr id="28" name="Text 26"/>
          <p:cNvSpPr/>
          <p:nvPr/>
        </p:nvSpPr>
        <p:spPr>
          <a:xfrm>
            <a:off x="1078992" y="6327648"/>
            <a:ext cx="10268712" cy="274320"/>
          </a:xfrm>
          <a:prstGeom prst="rect">
            <a:avLst/>
          </a:prstGeom>
          <a:noFill/>
          <a:ln/>
        </p:spPr>
        <p:txBody>
          <a:bodyPr wrap="square" rtlCol="0" anchor="t"/>
          <a:lstStyle/>
          <a:p>
            <a:pPr marL="0" indent="0">
              <a:lnSpc>
                <a:spcPct val="115000"/>
              </a:lnSpc>
              <a:buNone/>
            </a:pPr>
            <a:r>
              <a:rPr lang="en-US" sz="1100" dirty="0">
                <a:solidFill>
                  <a:srgbClr val="1A2433"/>
                </a:solidFill>
                <a:latin typeface="Calibri" pitchFamily="34" charset="0"/>
                <a:ea typeface="Calibri" pitchFamily="34" charset="-122"/>
                <a:cs typeface="Calibri" pitchFamily="34" charset="-120"/>
              </a:rPr>
              <a:t>Security Administration</a:t>
            </a:r>
            <a:endParaRPr lang="en-US" sz="1100" dirty="0"/>
          </a:p>
        </p:txBody>
      </p:sp>
      <p:sp>
        <p:nvSpPr>
          <p:cNvPr id="29" name="Text 27"/>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30" name="Text 28"/>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37</a:t>
            </a:r>
            <a:endParaRPr lang="en-US" sz="800"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name="Slide 3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SYSTEM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100" b="1" dirty="0">
                <a:solidFill>
                  <a:srgbClr val="0F2A44"/>
                </a:solidFill>
                <a:latin typeface="Cambria" pitchFamily="34" charset="0"/>
                <a:ea typeface="Cambria" pitchFamily="34" charset="-122"/>
                <a:cs typeface="Cambria" pitchFamily="34" charset="-120"/>
              </a:rPr>
              <a:t>Regulatory, Audit and Data Retention Requirements</a:t>
            </a:r>
            <a:endParaRPr lang="en-US" sz="2100" dirty="0"/>
          </a:p>
        </p:txBody>
      </p:sp>
      <p:sp>
        <p:nvSpPr>
          <p:cNvPr id="4" name="Text 2"/>
          <p:cNvSpPr/>
          <p:nvPr/>
        </p:nvSpPr>
        <p:spPr>
          <a:xfrm>
            <a:off x="822960" y="1691640"/>
            <a:ext cx="5074920" cy="301752"/>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Regulatory / Legal Requirements</a:t>
            </a:r>
            <a:endParaRPr lang="en-US" sz="1400" dirty="0"/>
          </a:p>
        </p:txBody>
      </p:sp>
      <p:sp>
        <p:nvSpPr>
          <p:cNvPr id="5" name="Text 3"/>
          <p:cNvSpPr/>
          <p:nvPr/>
        </p:nvSpPr>
        <p:spPr>
          <a:xfrm>
            <a:off x="822960" y="2167128"/>
            <a:ext cx="5074920" cy="1325880"/>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It is the responsibility of each individual bank to consult with their Legal Department regarding compliance of their portal/system with all applicable laws, rules &amp; regulations.</a:t>
            </a:r>
            <a:endParaRPr lang="en-US" sz="1400" dirty="0"/>
          </a:p>
        </p:txBody>
      </p:sp>
      <p:sp>
        <p:nvSpPr>
          <p:cNvPr id="6" name="Text 4"/>
          <p:cNvSpPr/>
          <p:nvPr/>
        </p:nvSpPr>
        <p:spPr>
          <a:xfrm>
            <a:off x="822960" y="3666744"/>
            <a:ext cx="5074920" cy="301752"/>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KYC and AML Requirements</a:t>
            </a:r>
            <a:endParaRPr lang="en-US" sz="1400" dirty="0"/>
          </a:p>
        </p:txBody>
      </p:sp>
      <p:sp>
        <p:nvSpPr>
          <p:cNvPr id="7" name="Shape 5"/>
          <p:cNvSpPr/>
          <p:nvPr/>
        </p:nvSpPr>
        <p:spPr>
          <a:xfrm>
            <a:off x="868680" y="4133088"/>
            <a:ext cx="82296" cy="82296"/>
          </a:xfrm>
          <a:prstGeom prst="ellipse">
            <a:avLst/>
          </a:prstGeom>
          <a:solidFill>
            <a:srgbClr val="C9971F"/>
          </a:solidFill>
          <a:ln/>
        </p:spPr>
        <p:txBody>
          <a:bodyPr/>
          <a:lstStyle/>
          <a:p>
            <a:endParaRPr lang="en-US"/>
          </a:p>
        </p:txBody>
      </p:sp>
      <p:sp>
        <p:nvSpPr>
          <p:cNvPr id="8" name="Text 6"/>
          <p:cNvSpPr/>
          <p:nvPr/>
        </p:nvSpPr>
        <p:spPr>
          <a:xfrm>
            <a:off x="1078992" y="4023360"/>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As per SBP guidelines</a:t>
            </a:r>
            <a:endParaRPr lang="en-US" sz="1200" dirty="0"/>
          </a:p>
        </p:txBody>
      </p:sp>
      <p:sp>
        <p:nvSpPr>
          <p:cNvPr id="9" name="Text 7"/>
          <p:cNvSpPr/>
          <p:nvPr/>
        </p:nvSpPr>
        <p:spPr>
          <a:xfrm>
            <a:off x="6263640" y="1691640"/>
            <a:ext cx="5074920" cy="557784"/>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Data Standards Adoption (Mandatory non functional requirement)</a:t>
            </a:r>
            <a:endParaRPr lang="en-US" sz="1400" dirty="0"/>
          </a:p>
        </p:txBody>
      </p:sp>
      <p:sp>
        <p:nvSpPr>
          <p:cNvPr id="10" name="Shape 8"/>
          <p:cNvSpPr/>
          <p:nvPr/>
        </p:nvSpPr>
        <p:spPr>
          <a:xfrm>
            <a:off x="6309360" y="2414016"/>
            <a:ext cx="82296" cy="82296"/>
          </a:xfrm>
          <a:prstGeom prst="ellipse">
            <a:avLst/>
          </a:prstGeom>
          <a:solidFill>
            <a:srgbClr val="C9971F"/>
          </a:solidFill>
          <a:ln/>
        </p:spPr>
        <p:txBody>
          <a:bodyPr/>
          <a:lstStyle/>
          <a:p>
            <a:endParaRPr lang="en-US"/>
          </a:p>
        </p:txBody>
      </p:sp>
      <p:sp>
        <p:nvSpPr>
          <p:cNvPr id="11" name="Text 9"/>
          <p:cNvSpPr/>
          <p:nvPr/>
        </p:nvSpPr>
        <p:spPr>
          <a:xfrm>
            <a:off x="6519672" y="2304288"/>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As per SBP guidelines</a:t>
            </a:r>
            <a:endParaRPr lang="en-US" sz="1200" dirty="0"/>
          </a:p>
        </p:txBody>
      </p:sp>
      <p:sp>
        <p:nvSpPr>
          <p:cNvPr id="12" name="Text 10"/>
          <p:cNvSpPr/>
          <p:nvPr/>
        </p:nvSpPr>
        <p:spPr>
          <a:xfrm>
            <a:off x="6263640" y="2788920"/>
            <a:ext cx="5074920" cy="557784"/>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Data and Document Retention Requirements</a:t>
            </a:r>
            <a:endParaRPr lang="en-US" sz="1400" dirty="0"/>
          </a:p>
        </p:txBody>
      </p:sp>
      <p:sp>
        <p:nvSpPr>
          <p:cNvPr id="13" name="Shape 11"/>
          <p:cNvSpPr/>
          <p:nvPr/>
        </p:nvSpPr>
        <p:spPr>
          <a:xfrm>
            <a:off x="6309360" y="3511296"/>
            <a:ext cx="82296" cy="82296"/>
          </a:xfrm>
          <a:prstGeom prst="ellipse">
            <a:avLst/>
          </a:prstGeom>
          <a:solidFill>
            <a:srgbClr val="C9971F"/>
          </a:solidFill>
          <a:ln/>
        </p:spPr>
        <p:txBody>
          <a:bodyPr/>
          <a:lstStyle/>
          <a:p>
            <a:endParaRPr lang="en-US"/>
          </a:p>
        </p:txBody>
      </p:sp>
      <p:sp>
        <p:nvSpPr>
          <p:cNvPr id="14" name="Text 12"/>
          <p:cNvSpPr/>
          <p:nvPr/>
        </p:nvSpPr>
        <p:spPr>
          <a:xfrm>
            <a:off x="6519672" y="3401568"/>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As per SBP guidelines</a:t>
            </a:r>
            <a:endParaRPr lang="en-US" sz="1200" dirty="0"/>
          </a:p>
        </p:txBody>
      </p:sp>
      <p:sp>
        <p:nvSpPr>
          <p:cNvPr id="15" name="Text 13"/>
          <p:cNvSpPr/>
          <p:nvPr/>
        </p:nvSpPr>
        <p:spPr>
          <a:xfrm>
            <a:off x="6263640" y="3886200"/>
            <a:ext cx="5074920" cy="301752"/>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Data Privacy Requirements</a:t>
            </a:r>
            <a:endParaRPr lang="en-US" sz="1400" dirty="0"/>
          </a:p>
        </p:txBody>
      </p:sp>
      <p:sp>
        <p:nvSpPr>
          <p:cNvPr id="16" name="Shape 14"/>
          <p:cNvSpPr/>
          <p:nvPr/>
        </p:nvSpPr>
        <p:spPr>
          <a:xfrm>
            <a:off x="6309360" y="4352544"/>
            <a:ext cx="82296" cy="82296"/>
          </a:xfrm>
          <a:prstGeom prst="ellipse">
            <a:avLst/>
          </a:prstGeom>
          <a:solidFill>
            <a:srgbClr val="C9971F"/>
          </a:solidFill>
          <a:ln/>
        </p:spPr>
        <p:txBody>
          <a:bodyPr/>
          <a:lstStyle/>
          <a:p>
            <a:endParaRPr lang="en-US"/>
          </a:p>
        </p:txBody>
      </p:sp>
      <p:sp>
        <p:nvSpPr>
          <p:cNvPr id="17" name="Text 15"/>
          <p:cNvSpPr/>
          <p:nvPr/>
        </p:nvSpPr>
        <p:spPr>
          <a:xfrm>
            <a:off x="6519672" y="4242816"/>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As per SBP guidelines</a:t>
            </a:r>
            <a:endParaRPr lang="en-US" sz="1200" dirty="0"/>
          </a:p>
        </p:txBody>
      </p:sp>
      <p:sp>
        <p:nvSpPr>
          <p:cNvPr id="18" name="Text 16"/>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9" name="Text 17"/>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38</a:t>
            </a:r>
            <a:endParaRPr lang="en-US" sz="800"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name="Slide 3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SYSTEM REQUIREMENTS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Reports</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Users will be allowed to generate a system report of All cases.</a:t>
            </a:r>
            <a:endParaRPr lang="en-US" sz="1350" dirty="0"/>
          </a:p>
        </p:txBody>
      </p:sp>
      <p:sp>
        <p:nvSpPr>
          <p:cNvPr id="6" name="Shape 4"/>
          <p:cNvSpPr/>
          <p:nvPr/>
        </p:nvSpPr>
        <p:spPr>
          <a:xfrm>
            <a:off x="868680" y="2139696"/>
            <a:ext cx="82296" cy="82296"/>
          </a:xfrm>
          <a:prstGeom prst="ellipse">
            <a:avLst/>
          </a:prstGeom>
          <a:solidFill>
            <a:srgbClr val="C9971F"/>
          </a:solidFill>
          <a:ln/>
        </p:spPr>
        <p:txBody>
          <a:bodyPr/>
          <a:lstStyle/>
          <a:p>
            <a:endParaRPr lang="en-US"/>
          </a:p>
        </p:txBody>
      </p:sp>
      <p:sp>
        <p:nvSpPr>
          <p:cNvPr id="7" name="Text 5"/>
          <p:cNvSpPr/>
          <p:nvPr/>
        </p:nvSpPr>
        <p:spPr>
          <a:xfrm>
            <a:off x="1078992" y="2029968"/>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Parameters to generate a report can be against a case reference number, base code, time period, queue status and product stream.</a:t>
            </a:r>
            <a:endParaRPr lang="en-US" sz="1350" dirty="0"/>
          </a:p>
        </p:txBody>
      </p:sp>
      <p:sp>
        <p:nvSpPr>
          <p:cNvPr id="8" name="Shape 6"/>
          <p:cNvSpPr/>
          <p:nvPr/>
        </p:nvSpPr>
        <p:spPr>
          <a:xfrm>
            <a:off x="868680" y="2670048"/>
            <a:ext cx="82296" cy="82296"/>
          </a:xfrm>
          <a:prstGeom prst="ellipse">
            <a:avLst/>
          </a:prstGeom>
          <a:solidFill>
            <a:srgbClr val="C9971F"/>
          </a:solidFill>
          <a:ln/>
        </p:spPr>
        <p:txBody>
          <a:bodyPr/>
          <a:lstStyle/>
          <a:p>
            <a:endParaRPr lang="en-US"/>
          </a:p>
        </p:txBody>
      </p:sp>
      <p:sp>
        <p:nvSpPr>
          <p:cNvPr id="9" name="Text 7"/>
          <p:cNvSpPr/>
          <p:nvPr/>
        </p:nvSpPr>
        <p:spPr>
          <a:xfrm>
            <a:off x="1078992" y="256032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Retention period of data to be in line with central bank regulations.</a:t>
            </a:r>
            <a:endParaRPr lang="en-US" sz="1350" dirty="0"/>
          </a:p>
        </p:txBody>
      </p:sp>
      <p:sp>
        <p:nvSpPr>
          <p:cNvPr id="10" name="Shape 8"/>
          <p:cNvSpPr/>
          <p:nvPr/>
        </p:nvSpPr>
        <p:spPr>
          <a:xfrm>
            <a:off x="868680" y="3035808"/>
            <a:ext cx="82296" cy="82296"/>
          </a:xfrm>
          <a:prstGeom prst="ellipse">
            <a:avLst/>
          </a:prstGeom>
          <a:solidFill>
            <a:srgbClr val="C9971F"/>
          </a:solidFill>
          <a:ln/>
        </p:spPr>
        <p:txBody>
          <a:bodyPr/>
          <a:lstStyle/>
          <a:p>
            <a:endParaRPr lang="en-US"/>
          </a:p>
        </p:txBody>
      </p:sp>
      <p:sp>
        <p:nvSpPr>
          <p:cNvPr id="11" name="Text 9"/>
          <p:cNvSpPr/>
          <p:nvPr/>
        </p:nvSpPr>
        <p:spPr>
          <a:xfrm>
            <a:off x="1078992" y="292608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Report to be visible on the system and downloadable in PDF and XLS.</a:t>
            </a:r>
            <a:endParaRPr lang="en-US" sz="1350" dirty="0"/>
          </a:p>
        </p:txBody>
      </p:sp>
      <p:sp>
        <p:nvSpPr>
          <p:cNvPr id="12" name="Shape 10"/>
          <p:cNvSpPr/>
          <p:nvPr/>
        </p:nvSpPr>
        <p:spPr>
          <a:xfrm>
            <a:off x="868680" y="3401568"/>
            <a:ext cx="82296" cy="82296"/>
          </a:xfrm>
          <a:prstGeom prst="ellipse">
            <a:avLst/>
          </a:prstGeom>
          <a:solidFill>
            <a:srgbClr val="C9971F"/>
          </a:solidFill>
          <a:ln/>
        </p:spPr>
        <p:txBody>
          <a:bodyPr/>
          <a:lstStyle/>
          <a:p>
            <a:endParaRPr lang="en-US"/>
          </a:p>
        </p:txBody>
      </p:sp>
      <p:sp>
        <p:nvSpPr>
          <p:cNvPr id="13" name="Text 11"/>
          <p:cNvSpPr/>
          <p:nvPr/>
        </p:nvSpPr>
        <p:spPr>
          <a:xfrm>
            <a:off x="1078992" y="3291840"/>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Report to include case history i.e. time stamp of the case moving under each queue, field data and static client data.</a:t>
            </a:r>
            <a:endParaRPr lang="en-US" sz="1350" dirty="0"/>
          </a:p>
        </p:txBody>
      </p:sp>
      <p:sp>
        <p:nvSpPr>
          <p:cNvPr id="14" name="Shape 12"/>
          <p:cNvSpPr/>
          <p:nvPr/>
        </p:nvSpPr>
        <p:spPr>
          <a:xfrm>
            <a:off x="868680" y="3931920"/>
            <a:ext cx="82296" cy="82296"/>
          </a:xfrm>
          <a:prstGeom prst="ellipse">
            <a:avLst/>
          </a:prstGeom>
          <a:solidFill>
            <a:srgbClr val="C9971F"/>
          </a:solidFill>
          <a:ln/>
        </p:spPr>
        <p:txBody>
          <a:bodyPr/>
          <a:lstStyle/>
          <a:p>
            <a:endParaRPr lang="en-US"/>
          </a:p>
        </p:txBody>
      </p:sp>
      <p:sp>
        <p:nvSpPr>
          <p:cNvPr id="15" name="Text 13"/>
          <p:cNvSpPr/>
          <p:nvPr/>
        </p:nvSpPr>
        <p:spPr>
          <a:xfrm>
            <a:off x="1078992" y="3822192"/>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Approved / Decline / Under Processing or Scrutiny / Case Ref Number / Client Wise</a:t>
            </a:r>
            <a:endParaRPr lang="en-US" sz="1350" dirty="0"/>
          </a:p>
        </p:txBody>
      </p:sp>
      <p:sp>
        <p:nvSpPr>
          <p:cNvPr id="16" name="Text 14"/>
          <p:cNvSpPr/>
          <p:nvPr/>
        </p:nvSpPr>
        <p:spPr>
          <a:xfrm>
            <a:off x="822960" y="4471416"/>
            <a:ext cx="10543032" cy="301752"/>
          </a:xfrm>
          <a:prstGeom prst="rect">
            <a:avLst/>
          </a:prstGeom>
          <a:noFill/>
          <a:ln/>
        </p:spPr>
        <p:txBody>
          <a:bodyPr wrap="square" rtlCol="0" anchor="t"/>
          <a:lstStyle/>
          <a:p>
            <a:pPr marL="0" indent="0">
              <a:buNone/>
            </a:pPr>
            <a:r>
              <a:rPr lang="en-US" sz="1550" b="1" dirty="0">
                <a:solidFill>
                  <a:srgbClr val="0F2A44"/>
                </a:solidFill>
                <a:latin typeface="Cambria" pitchFamily="34" charset="0"/>
                <a:ea typeface="Cambria" pitchFamily="34" charset="-122"/>
                <a:cs typeface="Cambria" pitchFamily="34" charset="-120"/>
              </a:rPr>
              <a:t>/ Unit Wise / Year Wise.</a:t>
            </a:r>
            <a:endParaRPr lang="en-US" sz="1550" dirty="0"/>
          </a:p>
        </p:txBody>
      </p:sp>
      <p:sp>
        <p:nvSpPr>
          <p:cNvPr id="17" name="Text 1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8" name="Text 1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39</a:t>
            </a:r>
            <a:endParaRPr lang="en-US" sz="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OVERVIEW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Objective &amp; Scope</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To develop a digital portal through which the bank’s clients will be able to submit FX related cases. The same portal will be integrated with SBP Online Portal for further submission to SBP/SBP BSC, if required.</a:t>
            </a:r>
            <a:endParaRPr lang="en-US" sz="1350" dirty="0"/>
          </a:p>
        </p:txBody>
      </p:sp>
      <p:sp>
        <p:nvSpPr>
          <p:cNvPr id="6" name="Shape 4"/>
          <p:cNvSpPr/>
          <p:nvPr/>
        </p:nvSpPr>
        <p:spPr>
          <a:xfrm>
            <a:off x="868680" y="2523744"/>
            <a:ext cx="82296" cy="82296"/>
          </a:xfrm>
          <a:prstGeom prst="ellipse">
            <a:avLst/>
          </a:prstGeom>
          <a:solidFill>
            <a:srgbClr val="C9971F"/>
          </a:solidFill>
          <a:ln/>
        </p:spPr>
        <p:txBody>
          <a:bodyPr/>
          <a:lstStyle/>
          <a:p>
            <a:endParaRPr lang="en-US"/>
          </a:p>
        </p:txBody>
      </p:sp>
      <p:sp>
        <p:nvSpPr>
          <p:cNvPr id="7" name="Text 5"/>
          <p:cNvSpPr/>
          <p:nvPr/>
        </p:nvSpPr>
        <p:spPr>
          <a:xfrm>
            <a:off x="1078992" y="2414016"/>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User management (Client and bank officials)</a:t>
            </a:r>
            <a:endParaRPr lang="en-US" sz="1350" dirty="0"/>
          </a:p>
        </p:txBody>
      </p:sp>
      <p:sp>
        <p:nvSpPr>
          <p:cNvPr id="8" name="Shape 6"/>
          <p:cNvSpPr/>
          <p:nvPr/>
        </p:nvSpPr>
        <p:spPr>
          <a:xfrm>
            <a:off x="868680" y="2889504"/>
            <a:ext cx="82296" cy="82296"/>
          </a:xfrm>
          <a:prstGeom prst="ellipse">
            <a:avLst/>
          </a:prstGeom>
          <a:solidFill>
            <a:srgbClr val="C9971F"/>
          </a:solidFill>
          <a:ln/>
        </p:spPr>
        <p:txBody>
          <a:bodyPr/>
          <a:lstStyle/>
          <a:p>
            <a:endParaRPr lang="en-US"/>
          </a:p>
        </p:txBody>
      </p:sp>
      <p:sp>
        <p:nvSpPr>
          <p:cNvPr id="9" name="Text 7"/>
          <p:cNvSpPr/>
          <p:nvPr/>
        </p:nvSpPr>
        <p:spPr>
          <a:xfrm>
            <a:off x="1078992" y="2779776"/>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Online case receipt along with scanned supporting documents</a:t>
            </a:r>
            <a:endParaRPr lang="en-US" sz="1350" dirty="0"/>
          </a:p>
        </p:txBody>
      </p:sp>
      <p:sp>
        <p:nvSpPr>
          <p:cNvPr id="10" name="Shape 8"/>
          <p:cNvSpPr/>
          <p:nvPr/>
        </p:nvSpPr>
        <p:spPr>
          <a:xfrm>
            <a:off x="868680" y="3255264"/>
            <a:ext cx="82296" cy="82296"/>
          </a:xfrm>
          <a:prstGeom prst="ellipse">
            <a:avLst/>
          </a:prstGeom>
          <a:solidFill>
            <a:srgbClr val="C9971F"/>
          </a:solidFill>
          <a:ln/>
        </p:spPr>
        <p:txBody>
          <a:bodyPr/>
          <a:lstStyle/>
          <a:p>
            <a:endParaRPr lang="en-US"/>
          </a:p>
        </p:txBody>
      </p:sp>
      <p:sp>
        <p:nvSpPr>
          <p:cNvPr id="11" name="Text 9"/>
          <p:cNvSpPr/>
          <p:nvPr/>
        </p:nvSpPr>
        <p:spPr>
          <a:xfrm>
            <a:off x="1078992" y="3145536"/>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Validation &amp; submission of referral and associate documents</a:t>
            </a:r>
            <a:endParaRPr lang="en-US" sz="1350" dirty="0"/>
          </a:p>
        </p:txBody>
      </p:sp>
      <p:sp>
        <p:nvSpPr>
          <p:cNvPr id="12" name="Shape 10"/>
          <p:cNvSpPr/>
          <p:nvPr/>
        </p:nvSpPr>
        <p:spPr>
          <a:xfrm>
            <a:off x="868680" y="3621024"/>
            <a:ext cx="82296" cy="82296"/>
          </a:xfrm>
          <a:prstGeom prst="ellipse">
            <a:avLst/>
          </a:prstGeom>
          <a:solidFill>
            <a:srgbClr val="C9971F"/>
          </a:solidFill>
          <a:ln/>
        </p:spPr>
        <p:txBody>
          <a:bodyPr/>
          <a:lstStyle/>
          <a:p>
            <a:endParaRPr lang="en-US"/>
          </a:p>
        </p:txBody>
      </p:sp>
      <p:sp>
        <p:nvSpPr>
          <p:cNvPr id="13" name="Text 11"/>
          <p:cNvSpPr/>
          <p:nvPr/>
        </p:nvSpPr>
        <p:spPr>
          <a:xfrm>
            <a:off x="1078992" y="3511296"/>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Queries management</a:t>
            </a:r>
            <a:endParaRPr lang="en-US" sz="1350" dirty="0"/>
          </a:p>
        </p:txBody>
      </p:sp>
      <p:sp>
        <p:nvSpPr>
          <p:cNvPr id="14" name="Shape 12"/>
          <p:cNvSpPr/>
          <p:nvPr/>
        </p:nvSpPr>
        <p:spPr>
          <a:xfrm>
            <a:off x="868680" y="3986784"/>
            <a:ext cx="82296" cy="82296"/>
          </a:xfrm>
          <a:prstGeom prst="ellipse">
            <a:avLst/>
          </a:prstGeom>
          <a:solidFill>
            <a:srgbClr val="C9971F"/>
          </a:solidFill>
          <a:ln/>
        </p:spPr>
        <p:txBody>
          <a:bodyPr/>
          <a:lstStyle/>
          <a:p>
            <a:endParaRPr lang="en-US"/>
          </a:p>
        </p:txBody>
      </p:sp>
      <p:sp>
        <p:nvSpPr>
          <p:cNvPr id="15" name="Text 13"/>
          <p:cNvSpPr/>
          <p:nvPr/>
        </p:nvSpPr>
        <p:spPr>
          <a:xfrm>
            <a:off x="1078992" y="3877056"/>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Approval/Rejection acknowledgement and its notifications</a:t>
            </a:r>
            <a:endParaRPr lang="en-US" sz="1350" dirty="0"/>
          </a:p>
        </p:txBody>
      </p:sp>
      <p:sp>
        <p:nvSpPr>
          <p:cNvPr id="16" name="Text 14"/>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7" name="Text 15"/>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a:t>
            </a:r>
            <a:endParaRPr lang="en-US" sz="800"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name="Slide 4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REPORTING &amp; SPECIFICATION</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Application Specification</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Microsoft technologies stack based solution</a:t>
            </a:r>
            <a:endParaRPr lang="en-US" sz="1350" dirty="0"/>
          </a:p>
        </p:txBody>
      </p:sp>
      <p:sp>
        <p:nvSpPr>
          <p:cNvPr id="6" name="Shape 4"/>
          <p:cNvSpPr/>
          <p:nvPr/>
        </p:nvSpPr>
        <p:spPr>
          <a:xfrm>
            <a:off x="868680" y="2139696"/>
            <a:ext cx="82296" cy="82296"/>
          </a:xfrm>
          <a:prstGeom prst="ellipse">
            <a:avLst/>
          </a:prstGeom>
          <a:solidFill>
            <a:srgbClr val="C9971F"/>
          </a:solidFill>
          <a:ln/>
        </p:spPr>
        <p:txBody>
          <a:bodyPr/>
          <a:lstStyle/>
          <a:p>
            <a:endParaRPr lang="en-US"/>
          </a:p>
        </p:txBody>
      </p:sp>
      <p:sp>
        <p:nvSpPr>
          <p:cNvPr id="7" name="Text 5"/>
          <p:cNvSpPr/>
          <p:nvPr/>
        </p:nvSpPr>
        <p:spPr>
          <a:xfrm>
            <a:off x="1078992" y="202996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Easy management feature</a:t>
            </a:r>
            <a:endParaRPr lang="en-US" sz="1350" dirty="0"/>
          </a:p>
        </p:txBody>
      </p:sp>
      <p:sp>
        <p:nvSpPr>
          <p:cNvPr id="8" name="Shape 6"/>
          <p:cNvSpPr/>
          <p:nvPr/>
        </p:nvSpPr>
        <p:spPr>
          <a:xfrm>
            <a:off x="868680" y="2505456"/>
            <a:ext cx="82296" cy="82296"/>
          </a:xfrm>
          <a:prstGeom prst="ellipse">
            <a:avLst/>
          </a:prstGeom>
          <a:solidFill>
            <a:srgbClr val="C9971F"/>
          </a:solidFill>
          <a:ln/>
        </p:spPr>
        <p:txBody>
          <a:bodyPr/>
          <a:lstStyle/>
          <a:p>
            <a:endParaRPr lang="en-US"/>
          </a:p>
        </p:txBody>
      </p:sp>
      <p:sp>
        <p:nvSpPr>
          <p:cNvPr id="9" name="Text 7"/>
          <p:cNvSpPr/>
          <p:nvPr/>
        </p:nvSpPr>
        <p:spPr>
          <a:xfrm>
            <a:off x="1078992" y="239572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Monitoring and controlling features</a:t>
            </a:r>
            <a:endParaRPr lang="en-US" sz="1350" dirty="0"/>
          </a:p>
        </p:txBody>
      </p:sp>
      <p:sp>
        <p:nvSpPr>
          <p:cNvPr id="10" name="Shape 8"/>
          <p:cNvSpPr/>
          <p:nvPr/>
        </p:nvSpPr>
        <p:spPr>
          <a:xfrm>
            <a:off x="868680" y="2871216"/>
            <a:ext cx="82296" cy="82296"/>
          </a:xfrm>
          <a:prstGeom prst="ellipse">
            <a:avLst/>
          </a:prstGeom>
          <a:solidFill>
            <a:srgbClr val="C9971F"/>
          </a:solidFill>
          <a:ln/>
        </p:spPr>
        <p:txBody>
          <a:bodyPr/>
          <a:lstStyle/>
          <a:p>
            <a:endParaRPr lang="en-US"/>
          </a:p>
        </p:txBody>
      </p:sp>
      <p:sp>
        <p:nvSpPr>
          <p:cNvPr id="11" name="Text 9"/>
          <p:cNvSpPr/>
          <p:nvPr/>
        </p:nvSpPr>
        <p:spPr>
          <a:xfrm>
            <a:off x="1078992" y="276148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Advanced Reporting dashboard</a:t>
            </a:r>
            <a:endParaRPr lang="en-US" sz="1350" dirty="0"/>
          </a:p>
        </p:txBody>
      </p:sp>
      <p:sp>
        <p:nvSpPr>
          <p:cNvPr id="12" name="Text 10"/>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3" name="Text 11"/>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40</a:t>
            </a:r>
            <a:endParaRPr lang="en-US" sz="800"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name="Slide 4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REPORTING &amp; SPECIFICATION</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Value Proposed</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Providing top quality Integrated transaction posting / data sharing platform</a:t>
            </a:r>
            <a:endParaRPr lang="en-US" sz="1350" dirty="0"/>
          </a:p>
        </p:txBody>
      </p:sp>
      <p:sp>
        <p:nvSpPr>
          <p:cNvPr id="6" name="Shape 4"/>
          <p:cNvSpPr/>
          <p:nvPr/>
        </p:nvSpPr>
        <p:spPr>
          <a:xfrm>
            <a:off x="868680" y="2139696"/>
            <a:ext cx="82296" cy="82296"/>
          </a:xfrm>
          <a:prstGeom prst="ellipse">
            <a:avLst/>
          </a:prstGeom>
          <a:solidFill>
            <a:srgbClr val="C9971F"/>
          </a:solidFill>
          <a:ln/>
        </p:spPr>
        <p:txBody>
          <a:bodyPr/>
          <a:lstStyle/>
          <a:p>
            <a:endParaRPr lang="en-US"/>
          </a:p>
        </p:txBody>
      </p:sp>
      <p:sp>
        <p:nvSpPr>
          <p:cNvPr id="7" name="Text 5"/>
          <p:cNvSpPr/>
          <p:nvPr/>
        </p:nvSpPr>
        <p:spPr>
          <a:xfrm>
            <a:off x="1078992" y="202996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Accessibility to a last-minute data before sharing / submitting to SBP.</a:t>
            </a:r>
            <a:endParaRPr lang="en-US" sz="1350" dirty="0"/>
          </a:p>
        </p:txBody>
      </p:sp>
      <p:sp>
        <p:nvSpPr>
          <p:cNvPr id="8" name="Shape 6"/>
          <p:cNvSpPr/>
          <p:nvPr/>
        </p:nvSpPr>
        <p:spPr>
          <a:xfrm>
            <a:off x="868680" y="2505456"/>
            <a:ext cx="82296" cy="82296"/>
          </a:xfrm>
          <a:prstGeom prst="ellipse">
            <a:avLst/>
          </a:prstGeom>
          <a:solidFill>
            <a:srgbClr val="C9971F"/>
          </a:solidFill>
          <a:ln/>
        </p:spPr>
        <p:txBody>
          <a:bodyPr/>
          <a:lstStyle/>
          <a:p>
            <a:endParaRPr lang="en-US"/>
          </a:p>
        </p:txBody>
      </p:sp>
      <p:sp>
        <p:nvSpPr>
          <p:cNvPr id="9" name="Text 7"/>
          <p:cNvSpPr/>
          <p:nvPr/>
        </p:nvSpPr>
        <p:spPr>
          <a:xfrm>
            <a:off x="1078992" y="2395728"/>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Use technology and business practices of banking standards to control and monitor user actions</a:t>
            </a:r>
            <a:endParaRPr lang="en-US" sz="1350" dirty="0"/>
          </a:p>
        </p:txBody>
      </p:sp>
      <p:sp>
        <p:nvSpPr>
          <p:cNvPr id="10" name="Shape 8"/>
          <p:cNvSpPr/>
          <p:nvPr/>
        </p:nvSpPr>
        <p:spPr>
          <a:xfrm>
            <a:off x="868680" y="3035808"/>
            <a:ext cx="82296" cy="82296"/>
          </a:xfrm>
          <a:prstGeom prst="ellipse">
            <a:avLst/>
          </a:prstGeom>
          <a:solidFill>
            <a:srgbClr val="C9971F"/>
          </a:solidFill>
          <a:ln/>
        </p:spPr>
        <p:txBody>
          <a:bodyPr/>
          <a:lstStyle/>
          <a:p>
            <a:endParaRPr lang="en-US"/>
          </a:p>
        </p:txBody>
      </p:sp>
      <p:sp>
        <p:nvSpPr>
          <p:cNvPr id="11" name="Text 9"/>
          <p:cNvSpPr/>
          <p:nvPr/>
        </p:nvSpPr>
        <p:spPr>
          <a:xfrm>
            <a:off x="1078992" y="292608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Offer customized dashboard and reports.</a:t>
            </a:r>
            <a:endParaRPr lang="en-US" sz="1350" dirty="0"/>
          </a:p>
        </p:txBody>
      </p:sp>
      <p:sp>
        <p:nvSpPr>
          <p:cNvPr id="12" name="Text 10"/>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3" name="Text 11"/>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41</a:t>
            </a:r>
            <a:endParaRPr lang="en-US" sz="800"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name="Slide 4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REPORTING &amp; SPECIFICATION</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Application Operating Models</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Complete work flow system requires to be designed from submission of cases by clients to approval from SBP/SBPBSC and interim management thereof</a:t>
            </a:r>
            <a:endParaRPr lang="en-US" sz="1350" dirty="0"/>
          </a:p>
        </p:txBody>
      </p:sp>
      <p:sp>
        <p:nvSpPr>
          <p:cNvPr id="6" name="Shape 4"/>
          <p:cNvSpPr/>
          <p:nvPr/>
        </p:nvSpPr>
        <p:spPr>
          <a:xfrm>
            <a:off x="868680" y="2304288"/>
            <a:ext cx="82296" cy="82296"/>
          </a:xfrm>
          <a:prstGeom prst="ellipse">
            <a:avLst/>
          </a:prstGeom>
          <a:solidFill>
            <a:srgbClr val="C9971F"/>
          </a:solidFill>
          <a:ln/>
        </p:spPr>
        <p:txBody>
          <a:bodyPr/>
          <a:lstStyle/>
          <a:p>
            <a:endParaRPr lang="en-US"/>
          </a:p>
        </p:txBody>
      </p:sp>
      <p:sp>
        <p:nvSpPr>
          <p:cNvPr id="7" name="Text 5"/>
          <p:cNvSpPr/>
          <p:nvPr/>
        </p:nvSpPr>
        <p:spPr>
          <a:xfrm>
            <a:off x="1078992" y="219456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Search</a:t>
            </a:r>
            <a:endParaRPr lang="en-US" sz="1350" dirty="0"/>
          </a:p>
        </p:txBody>
      </p:sp>
      <p:sp>
        <p:nvSpPr>
          <p:cNvPr id="8" name="Shape 6"/>
          <p:cNvSpPr/>
          <p:nvPr/>
        </p:nvSpPr>
        <p:spPr>
          <a:xfrm>
            <a:off x="868680" y="2670048"/>
            <a:ext cx="82296" cy="82296"/>
          </a:xfrm>
          <a:prstGeom prst="ellipse">
            <a:avLst/>
          </a:prstGeom>
          <a:solidFill>
            <a:srgbClr val="C9971F"/>
          </a:solidFill>
          <a:ln/>
        </p:spPr>
        <p:txBody>
          <a:bodyPr/>
          <a:lstStyle/>
          <a:p>
            <a:endParaRPr lang="en-US"/>
          </a:p>
        </p:txBody>
      </p:sp>
      <p:sp>
        <p:nvSpPr>
          <p:cNvPr id="9" name="Text 7"/>
          <p:cNvSpPr/>
          <p:nvPr/>
        </p:nvSpPr>
        <p:spPr>
          <a:xfrm>
            <a:off x="1078992" y="256032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Reporting</a:t>
            </a:r>
            <a:endParaRPr lang="en-US" sz="1350" dirty="0"/>
          </a:p>
        </p:txBody>
      </p:sp>
      <p:sp>
        <p:nvSpPr>
          <p:cNvPr id="10" name="Shape 8"/>
          <p:cNvSpPr/>
          <p:nvPr/>
        </p:nvSpPr>
        <p:spPr>
          <a:xfrm>
            <a:off x="868680" y="3035808"/>
            <a:ext cx="82296" cy="82296"/>
          </a:xfrm>
          <a:prstGeom prst="ellipse">
            <a:avLst/>
          </a:prstGeom>
          <a:solidFill>
            <a:srgbClr val="C9971F"/>
          </a:solidFill>
          <a:ln/>
        </p:spPr>
        <p:txBody>
          <a:bodyPr/>
          <a:lstStyle/>
          <a:p>
            <a:endParaRPr lang="en-US"/>
          </a:p>
        </p:txBody>
      </p:sp>
      <p:sp>
        <p:nvSpPr>
          <p:cNvPr id="11" name="Text 9"/>
          <p:cNvSpPr/>
          <p:nvPr/>
        </p:nvSpPr>
        <p:spPr>
          <a:xfrm>
            <a:off x="1078992" y="292608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Monitoring Options</a:t>
            </a:r>
            <a:endParaRPr lang="en-US" sz="1350" dirty="0"/>
          </a:p>
        </p:txBody>
      </p:sp>
      <p:sp>
        <p:nvSpPr>
          <p:cNvPr id="12" name="Text 10"/>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3" name="Text 11"/>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42</a:t>
            </a:r>
            <a:endParaRPr lang="en-US" sz="800"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name="Slide 4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REPORTING &amp; SPECIFICATION</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Project Delivery Plan</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Project Elicitation</a:t>
            </a:r>
            <a:endParaRPr lang="en-US" sz="1200" dirty="0"/>
          </a:p>
        </p:txBody>
      </p:sp>
      <p:sp>
        <p:nvSpPr>
          <p:cNvPr id="6" name="Shape 4"/>
          <p:cNvSpPr/>
          <p:nvPr/>
        </p:nvSpPr>
        <p:spPr>
          <a:xfrm>
            <a:off x="868680" y="2139696"/>
            <a:ext cx="82296" cy="82296"/>
          </a:xfrm>
          <a:prstGeom prst="ellipse">
            <a:avLst/>
          </a:prstGeom>
          <a:solidFill>
            <a:srgbClr val="C9971F"/>
          </a:solidFill>
          <a:ln/>
        </p:spPr>
        <p:txBody>
          <a:bodyPr/>
          <a:lstStyle/>
          <a:p>
            <a:endParaRPr lang="en-US"/>
          </a:p>
        </p:txBody>
      </p:sp>
      <p:sp>
        <p:nvSpPr>
          <p:cNvPr id="7" name="Text 5"/>
          <p:cNvSpPr/>
          <p:nvPr/>
        </p:nvSpPr>
        <p:spPr>
          <a:xfrm>
            <a:off x="1078992" y="2029968"/>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FSD preparation against BRD</a:t>
            </a:r>
            <a:endParaRPr lang="en-US" sz="1200" dirty="0"/>
          </a:p>
        </p:txBody>
      </p:sp>
      <p:sp>
        <p:nvSpPr>
          <p:cNvPr id="8" name="Shape 6"/>
          <p:cNvSpPr/>
          <p:nvPr/>
        </p:nvSpPr>
        <p:spPr>
          <a:xfrm>
            <a:off x="868680" y="2505456"/>
            <a:ext cx="82296" cy="82296"/>
          </a:xfrm>
          <a:prstGeom prst="ellipse">
            <a:avLst/>
          </a:prstGeom>
          <a:solidFill>
            <a:srgbClr val="C9971F"/>
          </a:solidFill>
          <a:ln/>
        </p:spPr>
        <p:txBody>
          <a:bodyPr/>
          <a:lstStyle/>
          <a:p>
            <a:endParaRPr lang="en-US"/>
          </a:p>
        </p:txBody>
      </p:sp>
      <p:sp>
        <p:nvSpPr>
          <p:cNvPr id="9" name="Text 7"/>
          <p:cNvSpPr/>
          <p:nvPr/>
        </p:nvSpPr>
        <p:spPr>
          <a:xfrm>
            <a:off x="1078992" y="2395728"/>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Project plan</a:t>
            </a:r>
            <a:endParaRPr lang="en-US" sz="1200" dirty="0"/>
          </a:p>
        </p:txBody>
      </p:sp>
      <p:sp>
        <p:nvSpPr>
          <p:cNvPr id="10" name="Shape 8"/>
          <p:cNvSpPr/>
          <p:nvPr/>
        </p:nvSpPr>
        <p:spPr>
          <a:xfrm>
            <a:off x="868680" y="2871216"/>
            <a:ext cx="82296" cy="82296"/>
          </a:xfrm>
          <a:prstGeom prst="ellipse">
            <a:avLst/>
          </a:prstGeom>
          <a:solidFill>
            <a:srgbClr val="C9971F"/>
          </a:solidFill>
          <a:ln/>
        </p:spPr>
        <p:txBody>
          <a:bodyPr/>
          <a:lstStyle/>
          <a:p>
            <a:endParaRPr lang="en-US"/>
          </a:p>
        </p:txBody>
      </p:sp>
      <p:sp>
        <p:nvSpPr>
          <p:cNvPr id="11" name="Text 9"/>
          <p:cNvSpPr/>
          <p:nvPr/>
        </p:nvSpPr>
        <p:spPr>
          <a:xfrm>
            <a:off x="1078992" y="2761488"/>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Share wireframes of the UI and work flow</a:t>
            </a:r>
            <a:endParaRPr lang="en-US" sz="1200" dirty="0"/>
          </a:p>
        </p:txBody>
      </p:sp>
      <p:sp>
        <p:nvSpPr>
          <p:cNvPr id="12" name="Shape 10"/>
          <p:cNvSpPr/>
          <p:nvPr/>
        </p:nvSpPr>
        <p:spPr>
          <a:xfrm>
            <a:off x="868680" y="3236976"/>
            <a:ext cx="82296" cy="82296"/>
          </a:xfrm>
          <a:prstGeom prst="ellipse">
            <a:avLst/>
          </a:prstGeom>
          <a:solidFill>
            <a:srgbClr val="C9971F"/>
          </a:solidFill>
          <a:ln/>
        </p:spPr>
        <p:txBody>
          <a:bodyPr/>
          <a:lstStyle/>
          <a:p>
            <a:endParaRPr lang="en-US"/>
          </a:p>
        </p:txBody>
      </p:sp>
      <p:sp>
        <p:nvSpPr>
          <p:cNvPr id="13" name="Text 11"/>
          <p:cNvSpPr/>
          <p:nvPr/>
        </p:nvSpPr>
        <p:spPr>
          <a:xfrm>
            <a:off x="1078992" y="3127248"/>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Development</a:t>
            </a:r>
            <a:endParaRPr lang="en-US" sz="1200" dirty="0"/>
          </a:p>
        </p:txBody>
      </p:sp>
      <p:sp>
        <p:nvSpPr>
          <p:cNvPr id="14" name="Shape 12"/>
          <p:cNvSpPr/>
          <p:nvPr/>
        </p:nvSpPr>
        <p:spPr>
          <a:xfrm>
            <a:off x="868680" y="3602736"/>
            <a:ext cx="82296" cy="82296"/>
          </a:xfrm>
          <a:prstGeom prst="ellipse">
            <a:avLst/>
          </a:prstGeom>
          <a:solidFill>
            <a:srgbClr val="C9971F"/>
          </a:solidFill>
          <a:ln/>
        </p:spPr>
        <p:txBody>
          <a:bodyPr/>
          <a:lstStyle/>
          <a:p>
            <a:endParaRPr lang="en-US"/>
          </a:p>
        </p:txBody>
      </p:sp>
      <p:sp>
        <p:nvSpPr>
          <p:cNvPr id="15" name="Text 13"/>
          <p:cNvSpPr/>
          <p:nvPr/>
        </p:nvSpPr>
        <p:spPr>
          <a:xfrm>
            <a:off x="1078992" y="3493008"/>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Dev Testing</a:t>
            </a:r>
            <a:endParaRPr lang="en-US" sz="1200" dirty="0"/>
          </a:p>
        </p:txBody>
      </p:sp>
      <p:sp>
        <p:nvSpPr>
          <p:cNvPr id="16" name="Shape 14"/>
          <p:cNvSpPr/>
          <p:nvPr/>
        </p:nvSpPr>
        <p:spPr>
          <a:xfrm>
            <a:off x="868680" y="3968496"/>
            <a:ext cx="82296" cy="82296"/>
          </a:xfrm>
          <a:prstGeom prst="ellipse">
            <a:avLst/>
          </a:prstGeom>
          <a:solidFill>
            <a:srgbClr val="C9971F"/>
          </a:solidFill>
          <a:ln/>
        </p:spPr>
        <p:txBody>
          <a:bodyPr/>
          <a:lstStyle/>
          <a:p>
            <a:endParaRPr lang="en-US"/>
          </a:p>
        </p:txBody>
      </p:sp>
      <p:sp>
        <p:nvSpPr>
          <p:cNvPr id="17" name="Text 15"/>
          <p:cNvSpPr/>
          <p:nvPr/>
        </p:nvSpPr>
        <p:spPr>
          <a:xfrm>
            <a:off x="1078992" y="3858768"/>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BA Testing</a:t>
            </a:r>
            <a:endParaRPr lang="en-US" sz="1200" dirty="0"/>
          </a:p>
        </p:txBody>
      </p:sp>
      <p:sp>
        <p:nvSpPr>
          <p:cNvPr id="18" name="Shape 16"/>
          <p:cNvSpPr/>
          <p:nvPr/>
        </p:nvSpPr>
        <p:spPr>
          <a:xfrm>
            <a:off x="868680" y="4334256"/>
            <a:ext cx="82296" cy="82296"/>
          </a:xfrm>
          <a:prstGeom prst="ellipse">
            <a:avLst/>
          </a:prstGeom>
          <a:solidFill>
            <a:srgbClr val="C9971F"/>
          </a:solidFill>
          <a:ln/>
        </p:spPr>
        <p:txBody>
          <a:bodyPr/>
          <a:lstStyle/>
          <a:p>
            <a:endParaRPr lang="en-US"/>
          </a:p>
        </p:txBody>
      </p:sp>
      <p:sp>
        <p:nvSpPr>
          <p:cNvPr id="19" name="Text 17"/>
          <p:cNvSpPr/>
          <p:nvPr/>
        </p:nvSpPr>
        <p:spPr>
          <a:xfrm>
            <a:off x="1078992" y="4224528"/>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Demo</a:t>
            </a:r>
            <a:endParaRPr lang="en-US" sz="1200" dirty="0"/>
          </a:p>
        </p:txBody>
      </p:sp>
      <p:sp>
        <p:nvSpPr>
          <p:cNvPr id="20" name="Shape 18"/>
          <p:cNvSpPr/>
          <p:nvPr/>
        </p:nvSpPr>
        <p:spPr>
          <a:xfrm>
            <a:off x="868680" y="4700016"/>
            <a:ext cx="82296" cy="82296"/>
          </a:xfrm>
          <a:prstGeom prst="ellipse">
            <a:avLst/>
          </a:prstGeom>
          <a:solidFill>
            <a:srgbClr val="C9971F"/>
          </a:solidFill>
          <a:ln/>
        </p:spPr>
        <p:txBody>
          <a:bodyPr/>
          <a:lstStyle/>
          <a:p>
            <a:endParaRPr lang="en-US"/>
          </a:p>
        </p:txBody>
      </p:sp>
      <p:sp>
        <p:nvSpPr>
          <p:cNvPr id="21" name="Text 19"/>
          <p:cNvSpPr/>
          <p:nvPr/>
        </p:nvSpPr>
        <p:spPr>
          <a:xfrm>
            <a:off x="1078992" y="4590288"/>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Deployment UAT</a:t>
            </a:r>
            <a:endParaRPr lang="en-US" sz="1200" dirty="0"/>
          </a:p>
        </p:txBody>
      </p:sp>
      <p:sp>
        <p:nvSpPr>
          <p:cNvPr id="22" name="Shape 20"/>
          <p:cNvSpPr/>
          <p:nvPr/>
        </p:nvSpPr>
        <p:spPr>
          <a:xfrm>
            <a:off x="868680" y="5065776"/>
            <a:ext cx="82296" cy="82296"/>
          </a:xfrm>
          <a:prstGeom prst="ellipse">
            <a:avLst/>
          </a:prstGeom>
          <a:solidFill>
            <a:srgbClr val="C9971F"/>
          </a:solidFill>
          <a:ln/>
        </p:spPr>
        <p:txBody>
          <a:bodyPr/>
          <a:lstStyle/>
          <a:p>
            <a:endParaRPr lang="en-US"/>
          </a:p>
        </p:txBody>
      </p:sp>
      <p:sp>
        <p:nvSpPr>
          <p:cNvPr id="23" name="Text 21"/>
          <p:cNvSpPr/>
          <p:nvPr/>
        </p:nvSpPr>
        <p:spPr>
          <a:xfrm>
            <a:off x="1078992" y="4956048"/>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Bug Fix</a:t>
            </a:r>
            <a:endParaRPr lang="en-US" sz="1200" dirty="0"/>
          </a:p>
        </p:txBody>
      </p:sp>
      <p:sp>
        <p:nvSpPr>
          <p:cNvPr id="24" name="Shape 22"/>
          <p:cNvSpPr/>
          <p:nvPr/>
        </p:nvSpPr>
        <p:spPr>
          <a:xfrm>
            <a:off x="868680" y="5431536"/>
            <a:ext cx="82296" cy="82296"/>
          </a:xfrm>
          <a:prstGeom prst="ellipse">
            <a:avLst/>
          </a:prstGeom>
          <a:solidFill>
            <a:srgbClr val="C9971F"/>
          </a:solidFill>
          <a:ln/>
        </p:spPr>
        <p:txBody>
          <a:bodyPr/>
          <a:lstStyle/>
          <a:p>
            <a:endParaRPr lang="en-US"/>
          </a:p>
        </p:txBody>
      </p:sp>
      <p:sp>
        <p:nvSpPr>
          <p:cNvPr id="25" name="Text 23"/>
          <p:cNvSpPr/>
          <p:nvPr/>
        </p:nvSpPr>
        <p:spPr>
          <a:xfrm>
            <a:off x="1078992" y="5321808"/>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Production Deployment</a:t>
            </a:r>
            <a:endParaRPr lang="en-US" sz="1200" dirty="0"/>
          </a:p>
        </p:txBody>
      </p:sp>
      <p:sp>
        <p:nvSpPr>
          <p:cNvPr id="26" name="Shape 24"/>
          <p:cNvSpPr/>
          <p:nvPr/>
        </p:nvSpPr>
        <p:spPr>
          <a:xfrm>
            <a:off x="868680" y="5797296"/>
            <a:ext cx="82296" cy="82296"/>
          </a:xfrm>
          <a:prstGeom prst="ellipse">
            <a:avLst/>
          </a:prstGeom>
          <a:solidFill>
            <a:srgbClr val="C9971F"/>
          </a:solidFill>
          <a:ln/>
        </p:spPr>
        <p:txBody>
          <a:bodyPr/>
          <a:lstStyle/>
          <a:p>
            <a:endParaRPr lang="en-US"/>
          </a:p>
        </p:txBody>
      </p:sp>
      <p:sp>
        <p:nvSpPr>
          <p:cNvPr id="27" name="Text 25"/>
          <p:cNvSpPr/>
          <p:nvPr/>
        </p:nvSpPr>
        <p:spPr>
          <a:xfrm>
            <a:off x="1078992" y="5687568"/>
            <a:ext cx="10268712"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Support</a:t>
            </a:r>
            <a:endParaRPr lang="en-US" sz="1200" dirty="0"/>
          </a:p>
        </p:txBody>
      </p:sp>
      <p:sp>
        <p:nvSpPr>
          <p:cNvPr id="28" name="Text 26"/>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29" name="Text 27"/>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43</a:t>
            </a:r>
            <a:endParaRPr lang="en-US" sz="800"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name="Slide 4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REPORTING &amp; SPECIFICATION</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Development Methodology</a:t>
            </a:r>
            <a:endParaRPr lang="en-US" sz="2600" dirty="0"/>
          </a:p>
        </p:txBody>
      </p:sp>
      <p:sp>
        <p:nvSpPr>
          <p:cNvPr id="4" name="Text 2"/>
          <p:cNvSpPr/>
          <p:nvPr/>
        </p:nvSpPr>
        <p:spPr>
          <a:xfrm>
            <a:off x="822960" y="1691640"/>
            <a:ext cx="10543032" cy="301752"/>
          </a:xfrm>
          <a:prstGeom prst="rect">
            <a:avLst/>
          </a:prstGeom>
          <a:noFill/>
          <a:ln/>
        </p:spPr>
        <p:txBody>
          <a:bodyPr wrap="square" rtlCol="0" anchor="t"/>
          <a:lstStyle/>
          <a:p>
            <a:pPr marL="0" indent="0">
              <a:buNone/>
            </a:pPr>
            <a:r>
              <a:rPr lang="en-US" sz="1550" b="1" dirty="0">
                <a:solidFill>
                  <a:srgbClr val="0F2A44"/>
                </a:solidFill>
                <a:latin typeface="Cambria" pitchFamily="34" charset="0"/>
                <a:ea typeface="Cambria" pitchFamily="34" charset="-122"/>
                <a:cs typeface="Cambria" pitchFamily="34" charset="-120"/>
              </a:rPr>
              <a:t>Agile:</a:t>
            </a:r>
            <a:endParaRPr lang="en-US" sz="1550" dirty="0"/>
          </a:p>
        </p:txBody>
      </p:sp>
      <p:sp>
        <p:nvSpPr>
          <p:cNvPr id="5" name="Shape 3"/>
          <p:cNvSpPr/>
          <p:nvPr/>
        </p:nvSpPr>
        <p:spPr>
          <a:xfrm>
            <a:off x="868680" y="2157984"/>
            <a:ext cx="82296" cy="82296"/>
          </a:xfrm>
          <a:prstGeom prst="ellipse">
            <a:avLst/>
          </a:prstGeom>
          <a:solidFill>
            <a:srgbClr val="C9971F"/>
          </a:solidFill>
          <a:ln/>
        </p:spPr>
        <p:txBody>
          <a:bodyPr/>
          <a:lstStyle/>
          <a:p>
            <a:endParaRPr lang="en-US"/>
          </a:p>
        </p:txBody>
      </p:sp>
      <p:sp>
        <p:nvSpPr>
          <p:cNvPr id="6" name="Text 4"/>
          <p:cNvSpPr/>
          <p:nvPr/>
        </p:nvSpPr>
        <p:spPr>
          <a:xfrm>
            <a:off x="1078992" y="2048256"/>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Proposed solution will be developed using Agile manifesto.</a:t>
            </a:r>
            <a:endParaRPr lang="en-US" sz="1350" dirty="0"/>
          </a:p>
        </p:txBody>
      </p:sp>
      <p:sp>
        <p:nvSpPr>
          <p:cNvPr id="7" name="Shape 5"/>
          <p:cNvSpPr/>
          <p:nvPr/>
        </p:nvSpPr>
        <p:spPr>
          <a:xfrm>
            <a:off x="868680" y="2523744"/>
            <a:ext cx="82296" cy="82296"/>
          </a:xfrm>
          <a:prstGeom prst="ellipse">
            <a:avLst/>
          </a:prstGeom>
          <a:solidFill>
            <a:srgbClr val="C9971F"/>
          </a:solidFill>
          <a:ln/>
        </p:spPr>
        <p:txBody>
          <a:bodyPr/>
          <a:lstStyle/>
          <a:p>
            <a:endParaRPr lang="en-US"/>
          </a:p>
        </p:txBody>
      </p:sp>
      <p:sp>
        <p:nvSpPr>
          <p:cNvPr id="8" name="Text 6"/>
          <p:cNvSpPr/>
          <p:nvPr/>
        </p:nvSpPr>
        <p:spPr>
          <a:xfrm>
            <a:off x="1078992" y="2414016"/>
            <a:ext cx="10268712" cy="175564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Iterative or agile life cycles are composed of several iterations or incremental steps towards the completion of a project. Iterative approaches are frequently used in software development projects to promote velocity and adaptability since the benefit of iteration is that we can adjust as we go along rather than following a linear path. One of the aims of an agile or iterative approach is to release benefits throughout the process rather than only at the end. At the core, agile projects should exhibit central values and behaviors of trust, flexibility, empowerment and collaboration.</a:t>
            </a:r>
            <a:endParaRPr lang="en-US" sz="1350" dirty="0"/>
          </a:p>
        </p:txBody>
      </p:sp>
      <p:sp>
        <p:nvSpPr>
          <p:cNvPr id="9" name="Text 7"/>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0" name="Text 8"/>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44</a:t>
            </a:r>
            <a:endParaRPr lang="en-US" sz="800"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name="Slide 4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REPORTING &amp; SPECIFICATION</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100" b="1" dirty="0">
                <a:solidFill>
                  <a:srgbClr val="0F2A44"/>
                </a:solidFill>
                <a:latin typeface="Cambria" pitchFamily="34" charset="0"/>
                <a:ea typeface="Cambria" pitchFamily="34" charset="-122"/>
                <a:cs typeface="Cambria" pitchFamily="34" charset="-120"/>
              </a:rPr>
              <a:t>Considering the Agile Manifesto outlines 4 Core Values</a:t>
            </a:r>
            <a:endParaRPr lang="en-US" sz="21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1. Individuals and interactions over processes and tools</a:t>
            </a:r>
            <a:endParaRPr lang="en-US" sz="1350" dirty="0"/>
          </a:p>
        </p:txBody>
      </p:sp>
      <p:sp>
        <p:nvSpPr>
          <p:cNvPr id="6" name="Shape 4"/>
          <p:cNvSpPr/>
          <p:nvPr/>
        </p:nvSpPr>
        <p:spPr>
          <a:xfrm>
            <a:off x="868680" y="2139696"/>
            <a:ext cx="82296" cy="82296"/>
          </a:xfrm>
          <a:prstGeom prst="ellipse">
            <a:avLst/>
          </a:prstGeom>
          <a:solidFill>
            <a:srgbClr val="C9971F"/>
          </a:solidFill>
          <a:ln/>
        </p:spPr>
        <p:txBody>
          <a:bodyPr/>
          <a:lstStyle/>
          <a:p>
            <a:endParaRPr lang="en-US"/>
          </a:p>
        </p:txBody>
      </p:sp>
      <p:sp>
        <p:nvSpPr>
          <p:cNvPr id="7" name="Text 5"/>
          <p:cNvSpPr/>
          <p:nvPr/>
        </p:nvSpPr>
        <p:spPr>
          <a:xfrm>
            <a:off x="1078992" y="202996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2. Working software over comprehensive documentation</a:t>
            </a:r>
            <a:endParaRPr lang="en-US" sz="1350" dirty="0"/>
          </a:p>
        </p:txBody>
      </p:sp>
      <p:sp>
        <p:nvSpPr>
          <p:cNvPr id="8" name="Shape 6"/>
          <p:cNvSpPr/>
          <p:nvPr/>
        </p:nvSpPr>
        <p:spPr>
          <a:xfrm>
            <a:off x="868680" y="2505456"/>
            <a:ext cx="82296" cy="82296"/>
          </a:xfrm>
          <a:prstGeom prst="ellipse">
            <a:avLst/>
          </a:prstGeom>
          <a:solidFill>
            <a:srgbClr val="C9971F"/>
          </a:solidFill>
          <a:ln/>
        </p:spPr>
        <p:txBody>
          <a:bodyPr/>
          <a:lstStyle/>
          <a:p>
            <a:endParaRPr lang="en-US"/>
          </a:p>
        </p:txBody>
      </p:sp>
      <p:sp>
        <p:nvSpPr>
          <p:cNvPr id="9" name="Text 7"/>
          <p:cNvSpPr/>
          <p:nvPr/>
        </p:nvSpPr>
        <p:spPr>
          <a:xfrm>
            <a:off x="1078992" y="239572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3. Customer collaboration over contract negotiation</a:t>
            </a:r>
            <a:endParaRPr lang="en-US" sz="1350" dirty="0"/>
          </a:p>
        </p:txBody>
      </p:sp>
      <p:sp>
        <p:nvSpPr>
          <p:cNvPr id="10" name="Shape 8"/>
          <p:cNvSpPr/>
          <p:nvPr/>
        </p:nvSpPr>
        <p:spPr>
          <a:xfrm>
            <a:off x="868680" y="2871216"/>
            <a:ext cx="82296" cy="82296"/>
          </a:xfrm>
          <a:prstGeom prst="ellipse">
            <a:avLst/>
          </a:prstGeom>
          <a:solidFill>
            <a:srgbClr val="C9971F"/>
          </a:solidFill>
          <a:ln/>
        </p:spPr>
        <p:txBody>
          <a:bodyPr/>
          <a:lstStyle/>
          <a:p>
            <a:endParaRPr lang="en-US"/>
          </a:p>
        </p:txBody>
      </p:sp>
      <p:sp>
        <p:nvSpPr>
          <p:cNvPr id="11" name="Text 9"/>
          <p:cNvSpPr/>
          <p:nvPr/>
        </p:nvSpPr>
        <p:spPr>
          <a:xfrm>
            <a:off x="1078992" y="276148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4. Responding to change over following a plan</a:t>
            </a:r>
            <a:endParaRPr lang="en-US" sz="1350" dirty="0"/>
          </a:p>
        </p:txBody>
      </p:sp>
      <p:sp>
        <p:nvSpPr>
          <p:cNvPr id="12" name="Text 10"/>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3" name="Text 11"/>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45</a:t>
            </a:r>
            <a:endParaRPr lang="en-US" sz="800"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name="Slide 4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REPORTING &amp; SPECIFICATION</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Key components of Agile project.</a:t>
            </a:r>
            <a:endParaRPr lang="en-US" sz="2600" dirty="0"/>
          </a:p>
        </p:txBody>
      </p:sp>
      <p:sp>
        <p:nvSpPr>
          <p:cNvPr id="4" name="Text 2"/>
          <p:cNvSpPr/>
          <p:nvPr/>
        </p:nvSpPr>
        <p:spPr>
          <a:xfrm>
            <a:off x="822960" y="1691640"/>
            <a:ext cx="10543032" cy="301752"/>
          </a:xfrm>
          <a:prstGeom prst="rect">
            <a:avLst/>
          </a:prstGeom>
          <a:noFill/>
          <a:ln/>
        </p:spPr>
        <p:txBody>
          <a:bodyPr wrap="square" rtlCol="0" anchor="t"/>
          <a:lstStyle/>
          <a:p>
            <a:pPr marL="0" indent="0">
              <a:buNone/>
            </a:pPr>
            <a:r>
              <a:rPr lang="en-US" sz="1550" b="1" dirty="0">
                <a:solidFill>
                  <a:srgbClr val="0F2A44"/>
                </a:solidFill>
                <a:latin typeface="Cambria" pitchFamily="34" charset="0"/>
                <a:ea typeface="Cambria" pitchFamily="34" charset="-122"/>
                <a:cs typeface="Cambria" pitchFamily="34" charset="-120"/>
              </a:rPr>
              <a:t>User stories</a:t>
            </a:r>
            <a:endParaRPr lang="en-US" sz="1550" dirty="0"/>
          </a:p>
        </p:txBody>
      </p:sp>
      <p:sp>
        <p:nvSpPr>
          <p:cNvPr id="5" name="Shape 3"/>
          <p:cNvSpPr/>
          <p:nvPr/>
        </p:nvSpPr>
        <p:spPr>
          <a:xfrm>
            <a:off x="868680" y="2157984"/>
            <a:ext cx="82296" cy="82296"/>
          </a:xfrm>
          <a:prstGeom prst="ellipse">
            <a:avLst/>
          </a:prstGeom>
          <a:solidFill>
            <a:srgbClr val="C9971F"/>
          </a:solidFill>
          <a:ln/>
        </p:spPr>
        <p:txBody>
          <a:bodyPr/>
          <a:lstStyle/>
          <a:p>
            <a:endParaRPr lang="en-US"/>
          </a:p>
        </p:txBody>
      </p:sp>
      <p:sp>
        <p:nvSpPr>
          <p:cNvPr id="6" name="Text 4"/>
          <p:cNvSpPr/>
          <p:nvPr/>
        </p:nvSpPr>
        <p:spPr>
          <a:xfrm>
            <a:off x="1078992" y="2048256"/>
            <a:ext cx="10268712" cy="109728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Put simply, a user story is a high-level definition of a work request. It contains just enough information so the team can produce a reasonable estimate of the effort required to accomplish the request. This short, simple description is written from the user’s perspective and focuses on outlining what your client wants (their goals) and why.</a:t>
            </a:r>
            <a:endParaRPr lang="en-US" sz="1350" dirty="0"/>
          </a:p>
        </p:txBody>
      </p:sp>
      <p:sp>
        <p:nvSpPr>
          <p:cNvPr id="7" name="Text 5"/>
          <p:cNvSpPr/>
          <p:nvPr/>
        </p:nvSpPr>
        <p:spPr>
          <a:xfrm>
            <a:off x="822960" y="3355848"/>
            <a:ext cx="10543032" cy="301752"/>
          </a:xfrm>
          <a:prstGeom prst="rect">
            <a:avLst/>
          </a:prstGeom>
          <a:noFill/>
          <a:ln/>
        </p:spPr>
        <p:txBody>
          <a:bodyPr wrap="square" rtlCol="0" anchor="t"/>
          <a:lstStyle/>
          <a:p>
            <a:pPr marL="0" indent="0">
              <a:buNone/>
            </a:pPr>
            <a:r>
              <a:rPr lang="en-US" sz="1550" b="1" dirty="0">
                <a:solidFill>
                  <a:srgbClr val="0F2A44"/>
                </a:solidFill>
                <a:latin typeface="Cambria" pitchFamily="34" charset="0"/>
                <a:ea typeface="Cambria" pitchFamily="34" charset="-122"/>
                <a:cs typeface="Cambria" pitchFamily="34" charset="-120"/>
              </a:rPr>
              <a:t>Sprints</a:t>
            </a:r>
            <a:endParaRPr lang="en-US" sz="1550" dirty="0"/>
          </a:p>
        </p:txBody>
      </p:sp>
      <p:sp>
        <p:nvSpPr>
          <p:cNvPr id="8" name="Shape 6"/>
          <p:cNvSpPr/>
          <p:nvPr/>
        </p:nvSpPr>
        <p:spPr>
          <a:xfrm>
            <a:off x="868680" y="3822192"/>
            <a:ext cx="82296" cy="82296"/>
          </a:xfrm>
          <a:prstGeom prst="ellipse">
            <a:avLst/>
          </a:prstGeom>
          <a:solidFill>
            <a:srgbClr val="C9971F"/>
          </a:solidFill>
          <a:ln/>
        </p:spPr>
        <p:txBody>
          <a:bodyPr/>
          <a:lstStyle/>
          <a:p>
            <a:endParaRPr lang="en-US"/>
          </a:p>
        </p:txBody>
      </p:sp>
      <p:sp>
        <p:nvSpPr>
          <p:cNvPr id="9" name="Text 7"/>
          <p:cNvSpPr/>
          <p:nvPr/>
        </p:nvSpPr>
        <p:spPr>
          <a:xfrm>
            <a:off x="1078992" y="3712464"/>
            <a:ext cx="10268712" cy="1316736"/>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Sprints are a short iteration, usually between one to three weeks to complete, where teams work on tasks determined in the sprint planning meeting. As we move forward, the idea is to continuously repeat these sprints until your product is feature ready. Once the sprint is over, we review the product see what is and isn’t working, make adjustments, and begin another sprint to improve the product or service.</a:t>
            </a:r>
            <a:endParaRPr lang="en-US" sz="1350" dirty="0"/>
          </a:p>
        </p:txBody>
      </p:sp>
      <p:sp>
        <p:nvSpPr>
          <p:cNvPr id="10" name="Text 8"/>
          <p:cNvSpPr/>
          <p:nvPr/>
        </p:nvSpPr>
        <p:spPr>
          <a:xfrm>
            <a:off x="822960" y="5239512"/>
            <a:ext cx="10543032" cy="301752"/>
          </a:xfrm>
          <a:prstGeom prst="rect">
            <a:avLst/>
          </a:prstGeom>
          <a:noFill/>
          <a:ln/>
        </p:spPr>
        <p:txBody>
          <a:bodyPr wrap="square" rtlCol="0" anchor="t"/>
          <a:lstStyle/>
          <a:p>
            <a:pPr marL="0" indent="0">
              <a:buNone/>
            </a:pPr>
            <a:r>
              <a:rPr lang="en-US" sz="1550" b="1" dirty="0">
                <a:solidFill>
                  <a:srgbClr val="0F2A44"/>
                </a:solidFill>
                <a:latin typeface="Cambria" pitchFamily="34" charset="0"/>
                <a:ea typeface="Cambria" pitchFamily="34" charset="-122"/>
                <a:cs typeface="Cambria" pitchFamily="34" charset="-120"/>
              </a:rPr>
              <a:t>Agile board</a:t>
            </a:r>
            <a:endParaRPr lang="en-US" sz="1550" dirty="0"/>
          </a:p>
        </p:txBody>
      </p:sp>
      <p:sp>
        <p:nvSpPr>
          <p:cNvPr id="11" name="Shape 9"/>
          <p:cNvSpPr/>
          <p:nvPr/>
        </p:nvSpPr>
        <p:spPr>
          <a:xfrm>
            <a:off x="868680" y="5705856"/>
            <a:ext cx="82296" cy="82296"/>
          </a:xfrm>
          <a:prstGeom prst="ellipse">
            <a:avLst/>
          </a:prstGeom>
          <a:solidFill>
            <a:srgbClr val="C9971F"/>
          </a:solidFill>
          <a:ln/>
        </p:spPr>
        <p:txBody>
          <a:bodyPr/>
          <a:lstStyle/>
          <a:p>
            <a:endParaRPr lang="en-US"/>
          </a:p>
        </p:txBody>
      </p:sp>
      <p:sp>
        <p:nvSpPr>
          <p:cNvPr id="12" name="Text 10"/>
          <p:cNvSpPr/>
          <p:nvPr/>
        </p:nvSpPr>
        <p:spPr>
          <a:xfrm>
            <a:off x="1078992" y="5596128"/>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An Agile board helps your team track the progress of the project. This can be a whiteboard with sticky notes, or a function within project management software.</a:t>
            </a:r>
            <a:endParaRPr lang="en-US" sz="1350" dirty="0"/>
          </a:p>
        </p:txBody>
      </p:sp>
      <p:sp>
        <p:nvSpPr>
          <p:cNvPr id="13" name="Shape 11"/>
          <p:cNvSpPr/>
          <p:nvPr/>
        </p:nvSpPr>
        <p:spPr>
          <a:xfrm>
            <a:off x="868680" y="6455664"/>
            <a:ext cx="82296" cy="82296"/>
          </a:xfrm>
          <a:prstGeom prst="ellipse">
            <a:avLst/>
          </a:prstGeom>
          <a:solidFill>
            <a:srgbClr val="C9971F"/>
          </a:solidFill>
          <a:ln/>
        </p:spPr>
        <p:txBody>
          <a:bodyPr/>
          <a:lstStyle/>
          <a:p>
            <a:endParaRPr lang="en-US"/>
          </a:p>
        </p:txBody>
      </p:sp>
      <p:sp>
        <p:nvSpPr>
          <p:cNvPr id="14" name="Text 12"/>
          <p:cNvSpPr/>
          <p:nvPr/>
        </p:nvSpPr>
        <p:spPr>
          <a:xfrm>
            <a:off x="1078992" y="6345936"/>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Backlog</a:t>
            </a:r>
            <a:endParaRPr lang="en-US" sz="1350" dirty="0"/>
          </a:p>
        </p:txBody>
      </p:sp>
      <p:sp>
        <p:nvSpPr>
          <p:cNvPr id="15" name="Shape 13"/>
          <p:cNvSpPr/>
          <p:nvPr/>
        </p:nvSpPr>
        <p:spPr>
          <a:xfrm>
            <a:off x="868680" y="6821424"/>
            <a:ext cx="82296" cy="82296"/>
          </a:xfrm>
          <a:prstGeom prst="ellipse">
            <a:avLst/>
          </a:prstGeom>
          <a:solidFill>
            <a:srgbClr val="C9971F"/>
          </a:solidFill>
          <a:ln/>
        </p:spPr>
        <p:txBody>
          <a:bodyPr/>
          <a:lstStyle/>
          <a:p>
            <a:endParaRPr lang="en-US"/>
          </a:p>
        </p:txBody>
      </p:sp>
      <p:sp>
        <p:nvSpPr>
          <p:cNvPr id="16" name="Text 14"/>
          <p:cNvSpPr/>
          <p:nvPr/>
        </p:nvSpPr>
        <p:spPr>
          <a:xfrm>
            <a:off x="1078992" y="6711696"/>
            <a:ext cx="10268712" cy="109728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As project requests are added through your intake system, they become outstanding stories in the backlog. During Agile planning sessions, our team will estimate story points to each task. During sprint planning, stories in the backlog are moved into the sprint to be completed during the iteration. Managing the backlog is a vital role for project managers in an Agile environment.</a:t>
            </a:r>
            <a:endParaRPr lang="en-US" sz="1350" dirty="0"/>
          </a:p>
        </p:txBody>
      </p:sp>
      <p:sp>
        <p:nvSpPr>
          <p:cNvPr id="17" name="Text 1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8" name="Text 1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46</a:t>
            </a:r>
            <a:endParaRPr lang="en-US" sz="800"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name="Slide 4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REPORTING &amp; SPECIFICATION</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Documentation &amp; Responsibilities</a:t>
            </a:r>
            <a:endParaRPr lang="en-US" sz="2600" dirty="0"/>
          </a:p>
        </p:txBody>
      </p:sp>
      <p:graphicFrame>
        <p:nvGraphicFramePr>
          <p:cNvPr id="48" name="Table 0"/>
          <p:cNvGraphicFramePr>
            <a:graphicFrameLocks noGrp="1"/>
          </p:cNvGraphicFramePr>
          <p:nvPr>
            <p:extLst>
              <p:ext uri="{D42A27DB-BD31-4B8C-83A1-F6EECF244321}">
                <p14:modId xmlns:p14="http://schemas.microsoft.com/office/powerpoint/2010/main" val="1579011935"/>
              </p:ext>
            </p:extLst>
          </p:nvPr>
        </p:nvGraphicFramePr>
        <p:xfrm>
          <a:off x="822960" y="1600200"/>
          <a:ext cx="10543032" cy="4434840"/>
        </p:xfrm>
        <a:graphic>
          <a:graphicData uri="http://schemas.openxmlformats.org/drawingml/2006/table">
            <a:tbl>
              <a:tblPr/>
              <a:tblGrid>
                <a:gridCol w="3514344">
                  <a:extLst>
                    <a:ext uri="{9D8B030D-6E8A-4147-A177-3AD203B41FA5}">
                      <a16:colId xmlns:a16="http://schemas.microsoft.com/office/drawing/2014/main" val="20000"/>
                    </a:ext>
                  </a:extLst>
                </a:gridCol>
                <a:gridCol w="3514344">
                  <a:extLst>
                    <a:ext uri="{9D8B030D-6E8A-4147-A177-3AD203B41FA5}">
                      <a16:colId xmlns:a16="http://schemas.microsoft.com/office/drawing/2014/main" val="20001"/>
                    </a:ext>
                  </a:extLst>
                </a:gridCol>
                <a:gridCol w="3514344">
                  <a:extLst>
                    <a:ext uri="{9D8B030D-6E8A-4147-A177-3AD203B41FA5}">
                      <a16:colId xmlns:a16="http://schemas.microsoft.com/office/drawing/2014/main" val="20002"/>
                    </a:ext>
                  </a:extLst>
                </a:gridCol>
              </a:tblGrid>
              <a:tr h="739140">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Pha</a:t>
                      </a:r>
                      <a:endParaRPr lang="en-US" sz="950" dirty="0">
                        <a:latin typeface="Calibri" charset="0"/>
                        <a:ea typeface="Calibri" charset="0"/>
                        <a:cs typeface="Calibri" charset="0"/>
                      </a:endParaRPr>
                    </a:p>
                    <a:p>
                      <a:pPr marL="0" indent="0">
                        <a:buNone/>
                      </a:pPr>
                      <a:r>
                        <a:rPr lang="en-US" sz="950" b="1" dirty="0">
                          <a:solidFill>
                            <a:srgbClr val="FFFFFF"/>
                          </a:solidFill>
                          <a:latin typeface="Calibri" pitchFamily="34" charset="0"/>
                          <a:ea typeface="Calibri" pitchFamily="34" charset="-122"/>
                          <a:cs typeface="Calibri" pitchFamily="34" charset="-120"/>
                        </a:rPr>
                        <a:t>se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Docume</a:t>
                      </a:r>
                      <a:endParaRPr lang="en-US" sz="950" dirty="0">
                        <a:latin typeface="Calibri" charset="0"/>
                        <a:ea typeface="Calibri" charset="0"/>
                        <a:cs typeface="Calibri" charset="0"/>
                      </a:endParaRPr>
                    </a:p>
                    <a:p>
                      <a:pPr marL="0" indent="0">
                        <a:buNone/>
                      </a:pPr>
                      <a:r>
                        <a:rPr lang="en-US" sz="950" b="1" dirty="0">
                          <a:solidFill>
                            <a:srgbClr val="FFFFFF"/>
                          </a:solidFill>
                          <a:latin typeface="Calibri" pitchFamily="34" charset="0"/>
                          <a:ea typeface="Calibri" pitchFamily="34" charset="-122"/>
                          <a:cs typeface="Calibri" pitchFamily="34" charset="-120"/>
                        </a:rPr>
                        <a:t>nts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tc>
                  <a:txBody>
                    <a:bodyPr/>
                    <a:lstStyle/>
                    <a:p>
                      <a:pPr marL="0" indent="0">
                        <a:buNone/>
                      </a:pPr>
                      <a:r>
                        <a:rPr lang="en-US" sz="950" b="1" dirty="0">
                          <a:solidFill>
                            <a:srgbClr val="FFFFFF"/>
                          </a:solidFill>
                          <a:latin typeface="Calibri" pitchFamily="34" charset="0"/>
                          <a:ea typeface="Calibri" pitchFamily="34" charset="-122"/>
                          <a:cs typeface="Calibri" pitchFamily="34" charset="-120"/>
                        </a:rPr>
                        <a:t>Responsibil</a:t>
                      </a:r>
                      <a:endParaRPr lang="en-US" sz="950" dirty="0">
                        <a:latin typeface="Calibri" charset="0"/>
                        <a:ea typeface="Calibri" charset="0"/>
                        <a:cs typeface="Calibri" charset="0"/>
                      </a:endParaRPr>
                    </a:p>
                    <a:p>
                      <a:pPr marL="0" indent="0">
                        <a:buNone/>
                      </a:pPr>
                      <a:r>
                        <a:rPr lang="en-US" sz="950" b="1" dirty="0">
                          <a:solidFill>
                            <a:srgbClr val="FFFFFF"/>
                          </a:solidFill>
                          <a:latin typeface="Calibri" pitchFamily="34" charset="0"/>
                          <a:ea typeface="Calibri" pitchFamily="34" charset="-122"/>
                          <a:cs typeface="Calibri" pitchFamily="34" charset="-120"/>
                        </a:rPr>
                        <a:t>ity</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0F2A44"/>
                    </a:solidFill>
                  </a:tcPr>
                </a:tc>
                <a:extLst>
                  <a:ext uri="{0D108BD9-81ED-4DB2-BD59-A6C34878D82A}">
                    <a16:rowId xmlns:a16="http://schemas.microsoft.com/office/drawing/2014/main" val="10000"/>
                  </a:ext>
                </a:extLst>
              </a:tr>
              <a:tr h="739140">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Project Initiation</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Project Charter Project Plan</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IX</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739140">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Operational Analysis</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Solution Design</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Functional Design</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User Responsibility Matrix</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IX</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02"/>
                  </a:ext>
                </a:extLst>
              </a:tr>
              <a:tr h="739140">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Training</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Train the Trainer – Super Users</a:t>
                      </a:r>
                      <a:endParaRPr lang="en-US" sz="950" dirty="0">
                        <a:latin typeface="Calibri" charset="0"/>
                        <a:ea typeface="Calibri" charset="0"/>
                        <a:cs typeface="Calibri" charset="0"/>
                      </a:endParaRPr>
                    </a:p>
                    <a:p>
                      <a:pPr marL="0" indent="0">
                        <a:buNone/>
                      </a:pPr>
                      <a:r>
                        <a:rPr lang="en-US" sz="950" dirty="0">
                          <a:solidFill>
                            <a:srgbClr val="1A2433"/>
                          </a:solidFill>
                          <a:latin typeface="Calibri" pitchFamily="34" charset="0"/>
                          <a:ea typeface="Calibri" pitchFamily="34" charset="-122"/>
                          <a:cs typeface="Calibri" pitchFamily="34" charset="-120"/>
                        </a:rPr>
                        <a:t>User Manual (UPKs) – End users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IX</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739140">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UAT</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Test Scripts</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IX</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5F7FA"/>
                    </a:solidFill>
                  </a:tcPr>
                </a:tc>
                <a:extLst>
                  <a:ext uri="{0D108BD9-81ED-4DB2-BD59-A6C34878D82A}">
                    <a16:rowId xmlns:a16="http://schemas.microsoft.com/office/drawing/2014/main" val="10004"/>
                  </a:ext>
                </a:extLst>
              </a:tr>
              <a:tr h="739140">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Go-Live</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System Setup</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tc>
                  <a:txBody>
                    <a:bodyPr/>
                    <a:lstStyle/>
                    <a:p>
                      <a:pPr marL="0" indent="0">
                        <a:buNone/>
                      </a:pPr>
                      <a:r>
                        <a:rPr lang="en-US" sz="950" dirty="0">
                          <a:solidFill>
                            <a:srgbClr val="1A2433"/>
                          </a:solidFill>
                          <a:latin typeface="Calibri" pitchFamily="34" charset="0"/>
                          <a:ea typeface="Calibri" pitchFamily="34" charset="-122"/>
                          <a:cs typeface="Calibri" pitchFamily="34" charset="-120"/>
                        </a:rPr>
                        <a:t>IX</a:t>
                      </a:r>
                      <a:endParaRPr lang="en-US" sz="950" dirty="0">
                        <a:latin typeface="Calibri" charset="0"/>
                        <a:ea typeface="Calibri" charset="0"/>
                        <a:cs typeface="Calibri" charset="0"/>
                      </a:endParaRPr>
                    </a:p>
                  </a:txBody>
                  <a:tcPr>
                    <a:lnL w="9525" cap="flat" cmpd="sng" algn="ctr">
                      <a:solidFill>
                        <a:srgbClr val="E2E6EC"/>
                      </a:solidFill>
                      <a:prstDash val="solid"/>
                      <a:round/>
                      <a:headEnd type="none" w="med" len="med"/>
                      <a:tailEnd type="none" w="med" len="med"/>
                    </a:lnL>
                    <a:lnR w="9525" cap="flat" cmpd="sng" algn="ctr">
                      <a:solidFill>
                        <a:srgbClr val="E2E6EC"/>
                      </a:solidFill>
                      <a:prstDash val="solid"/>
                      <a:round/>
                      <a:headEnd type="none" w="med" len="med"/>
                      <a:tailEnd type="none" w="med" len="med"/>
                    </a:lnR>
                    <a:lnT w="9525" cap="flat" cmpd="sng" algn="ctr">
                      <a:solidFill>
                        <a:srgbClr val="E2E6EC"/>
                      </a:solidFill>
                      <a:prstDash val="solid"/>
                      <a:round/>
                      <a:headEnd type="none" w="med" len="med"/>
                      <a:tailEnd type="none" w="med" len="med"/>
                    </a:lnT>
                    <a:lnB w="9525" cap="flat" cmpd="sng" algn="ctr">
                      <a:solidFill>
                        <a:srgbClr val="E2E6EC"/>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bl>
          </a:graphicData>
        </a:graphic>
      </p:graphicFrame>
      <p:sp>
        <p:nvSpPr>
          <p:cNvPr id="5" name="Text 2"/>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6" name="Text 3"/>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47</a:t>
            </a:r>
            <a:endParaRPr lang="en-US" sz="800"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name="Slide 4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PROJECT DELIVERY</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Project Delivery Process</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flat_cropped/slide48.png"/>
          <p:cNvPicPr>
            <a:picLocks noChangeAspect="1"/>
          </p:cNvPicPr>
          <p:nvPr/>
        </p:nvPicPr>
        <p:blipFill>
          <a:blip r:embed="rId3"/>
          <a:srcRect/>
          <a:stretch/>
        </p:blipFill>
        <p:spPr>
          <a:xfrm>
            <a:off x="914400" y="1828800"/>
            <a:ext cx="10360152" cy="434340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48</a:t>
            </a:r>
            <a:endParaRPr lang="en-US" sz="800"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name="Slide 4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PROJECT DELIVERY</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Delivery Team</a:t>
            </a:r>
            <a:endParaRPr lang="en-US" sz="2600" dirty="0"/>
          </a:p>
        </p:txBody>
      </p:sp>
      <p:sp>
        <p:nvSpPr>
          <p:cNvPr id="4" name="Text 2"/>
          <p:cNvSpPr/>
          <p:nvPr/>
        </p:nvSpPr>
        <p:spPr>
          <a:xfrm>
            <a:off x="822960" y="1691640"/>
            <a:ext cx="5074920" cy="301752"/>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Project Management</a:t>
            </a:r>
            <a:endParaRPr lang="en-US" sz="1400" dirty="0"/>
          </a:p>
        </p:txBody>
      </p:sp>
      <p:sp>
        <p:nvSpPr>
          <p:cNvPr id="5" name="Shape 3"/>
          <p:cNvSpPr/>
          <p:nvPr/>
        </p:nvSpPr>
        <p:spPr>
          <a:xfrm>
            <a:off x="868680" y="2157984"/>
            <a:ext cx="82296" cy="82296"/>
          </a:xfrm>
          <a:prstGeom prst="ellipse">
            <a:avLst/>
          </a:prstGeom>
          <a:solidFill>
            <a:srgbClr val="C9971F"/>
          </a:solidFill>
          <a:ln/>
        </p:spPr>
        <p:txBody>
          <a:bodyPr/>
          <a:lstStyle/>
          <a:p>
            <a:endParaRPr lang="en-US"/>
          </a:p>
        </p:txBody>
      </p:sp>
      <p:sp>
        <p:nvSpPr>
          <p:cNvPr id="6" name="Text 4"/>
          <p:cNvSpPr/>
          <p:nvPr/>
        </p:nvSpPr>
        <p:spPr>
          <a:xfrm>
            <a:off x="1078992" y="2048256"/>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Project Manager</a:t>
            </a:r>
            <a:endParaRPr lang="en-US" sz="1200" dirty="0"/>
          </a:p>
        </p:txBody>
      </p:sp>
      <p:sp>
        <p:nvSpPr>
          <p:cNvPr id="7" name="Text 5"/>
          <p:cNvSpPr/>
          <p:nvPr/>
        </p:nvSpPr>
        <p:spPr>
          <a:xfrm>
            <a:off x="822960" y="2532888"/>
            <a:ext cx="5074920" cy="301752"/>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UI / UX</a:t>
            </a:r>
            <a:endParaRPr lang="en-US" sz="1400" dirty="0"/>
          </a:p>
        </p:txBody>
      </p:sp>
      <p:sp>
        <p:nvSpPr>
          <p:cNvPr id="8" name="Shape 6"/>
          <p:cNvSpPr/>
          <p:nvPr/>
        </p:nvSpPr>
        <p:spPr>
          <a:xfrm>
            <a:off x="868680" y="2999232"/>
            <a:ext cx="82296" cy="82296"/>
          </a:xfrm>
          <a:prstGeom prst="ellipse">
            <a:avLst/>
          </a:prstGeom>
          <a:solidFill>
            <a:srgbClr val="C9971F"/>
          </a:solidFill>
          <a:ln/>
        </p:spPr>
        <p:txBody>
          <a:bodyPr/>
          <a:lstStyle/>
          <a:p>
            <a:endParaRPr lang="en-US"/>
          </a:p>
        </p:txBody>
      </p:sp>
      <p:sp>
        <p:nvSpPr>
          <p:cNvPr id="9" name="Text 7"/>
          <p:cNvSpPr/>
          <p:nvPr/>
        </p:nvSpPr>
        <p:spPr>
          <a:xfrm>
            <a:off x="1078992" y="2889504"/>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Front-End Developers</a:t>
            </a:r>
            <a:endParaRPr lang="en-US" sz="1200" dirty="0"/>
          </a:p>
        </p:txBody>
      </p:sp>
      <p:sp>
        <p:nvSpPr>
          <p:cNvPr id="10" name="Text 8"/>
          <p:cNvSpPr/>
          <p:nvPr/>
        </p:nvSpPr>
        <p:spPr>
          <a:xfrm>
            <a:off x="6263640" y="1691640"/>
            <a:ext cx="5074920" cy="301752"/>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Development</a:t>
            </a:r>
            <a:endParaRPr lang="en-US" sz="1400" dirty="0"/>
          </a:p>
        </p:txBody>
      </p:sp>
      <p:sp>
        <p:nvSpPr>
          <p:cNvPr id="11" name="Shape 9"/>
          <p:cNvSpPr/>
          <p:nvPr/>
        </p:nvSpPr>
        <p:spPr>
          <a:xfrm>
            <a:off x="6309360" y="2157984"/>
            <a:ext cx="82296" cy="82296"/>
          </a:xfrm>
          <a:prstGeom prst="ellipse">
            <a:avLst/>
          </a:prstGeom>
          <a:solidFill>
            <a:srgbClr val="C9971F"/>
          </a:solidFill>
          <a:ln/>
        </p:spPr>
        <p:txBody>
          <a:bodyPr/>
          <a:lstStyle/>
          <a:p>
            <a:endParaRPr lang="en-US"/>
          </a:p>
        </p:txBody>
      </p:sp>
      <p:sp>
        <p:nvSpPr>
          <p:cNvPr id="12" name="Text 10"/>
          <p:cNvSpPr/>
          <p:nvPr/>
        </p:nvSpPr>
        <p:spPr>
          <a:xfrm>
            <a:off x="6519672" y="2048256"/>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Sr. Software Engineers</a:t>
            </a:r>
            <a:endParaRPr lang="en-US" sz="1200" dirty="0"/>
          </a:p>
        </p:txBody>
      </p:sp>
      <p:sp>
        <p:nvSpPr>
          <p:cNvPr id="13" name="Shape 11"/>
          <p:cNvSpPr/>
          <p:nvPr/>
        </p:nvSpPr>
        <p:spPr>
          <a:xfrm>
            <a:off x="6309360" y="2523744"/>
            <a:ext cx="82296" cy="82296"/>
          </a:xfrm>
          <a:prstGeom prst="ellipse">
            <a:avLst/>
          </a:prstGeom>
          <a:solidFill>
            <a:srgbClr val="C9971F"/>
          </a:solidFill>
          <a:ln/>
        </p:spPr>
        <p:txBody>
          <a:bodyPr/>
          <a:lstStyle/>
          <a:p>
            <a:endParaRPr lang="en-US"/>
          </a:p>
        </p:txBody>
      </p:sp>
      <p:sp>
        <p:nvSpPr>
          <p:cNvPr id="14" name="Text 12"/>
          <p:cNvSpPr/>
          <p:nvPr/>
        </p:nvSpPr>
        <p:spPr>
          <a:xfrm>
            <a:off x="6519672" y="2414016"/>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Jr. Software Engineers</a:t>
            </a:r>
            <a:endParaRPr lang="en-US" sz="1200" dirty="0"/>
          </a:p>
        </p:txBody>
      </p:sp>
      <p:sp>
        <p:nvSpPr>
          <p:cNvPr id="15" name="Shape 13"/>
          <p:cNvSpPr/>
          <p:nvPr/>
        </p:nvSpPr>
        <p:spPr>
          <a:xfrm>
            <a:off x="6309360" y="2889504"/>
            <a:ext cx="82296" cy="82296"/>
          </a:xfrm>
          <a:prstGeom prst="ellipse">
            <a:avLst/>
          </a:prstGeom>
          <a:solidFill>
            <a:srgbClr val="C9971F"/>
          </a:solidFill>
          <a:ln/>
        </p:spPr>
        <p:txBody>
          <a:bodyPr/>
          <a:lstStyle/>
          <a:p>
            <a:endParaRPr lang="en-US"/>
          </a:p>
        </p:txBody>
      </p:sp>
      <p:sp>
        <p:nvSpPr>
          <p:cNvPr id="16" name="Text 14"/>
          <p:cNvSpPr/>
          <p:nvPr/>
        </p:nvSpPr>
        <p:spPr>
          <a:xfrm>
            <a:off x="6519672" y="2779776"/>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Jr. Software Engineers</a:t>
            </a:r>
            <a:endParaRPr lang="en-US" sz="1200" dirty="0"/>
          </a:p>
        </p:txBody>
      </p:sp>
      <p:sp>
        <p:nvSpPr>
          <p:cNvPr id="17" name="Shape 15"/>
          <p:cNvSpPr/>
          <p:nvPr/>
        </p:nvSpPr>
        <p:spPr>
          <a:xfrm>
            <a:off x="6309360" y="3255264"/>
            <a:ext cx="82296" cy="82296"/>
          </a:xfrm>
          <a:prstGeom prst="ellipse">
            <a:avLst/>
          </a:prstGeom>
          <a:solidFill>
            <a:srgbClr val="C9971F"/>
          </a:solidFill>
          <a:ln/>
        </p:spPr>
        <p:txBody>
          <a:bodyPr/>
          <a:lstStyle/>
          <a:p>
            <a:endParaRPr lang="en-US"/>
          </a:p>
        </p:txBody>
      </p:sp>
      <p:sp>
        <p:nvSpPr>
          <p:cNvPr id="18" name="Text 16"/>
          <p:cNvSpPr/>
          <p:nvPr/>
        </p:nvSpPr>
        <p:spPr>
          <a:xfrm>
            <a:off x="6519672" y="3145536"/>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DevOps Architect</a:t>
            </a:r>
            <a:endParaRPr lang="en-US" sz="1200" dirty="0"/>
          </a:p>
        </p:txBody>
      </p:sp>
      <p:sp>
        <p:nvSpPr>
          <p:cNvPr id="19" name="Shape 17"/>
          <p:cNvSpPr/>
          <p:nvPr/>
        </p:nvSpPr>
        <p:spPr>
          <a:xfrm>
            <a:off x="6309360" y="3621024"/>
            <a:ext cx="82296" cy="82296"/>
          </a:xfrm>
          <a:prstGeom prst="ellipse">
            <a:avLst/>
          </a:prstGeom>
          <a:solidFill>
            <a:srgbClr val="C9971F"/>
          </a:solidFill>
          <a:ln/>
        </p:spPr>
        <p:txBody>
          <a:bodyPr/>
          <a:lstStyle/>
          <a:p>
            <a:endParaRPr lang="en-US"/>
          </a:p>
        </p:txBody>
      </p:sp>
      <p:sp>
        <p:nvSpPr>
          <p:cNvPr id="20" name="Text 18"/>
          <p:cNvSpPr/>
          <p:nvPr/>
        </p:nvSpPr>
        <p:spPr>
          <a:xfrm>
            <a:off x="6519672" y="3511296"/>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QA</a:t>
            </a:r>
            <a:endParaRPr lang="en-US" sz="1200" dirty="0"/>
          </a:p>
        </p:txBody>
      </p:sp>
      <p:sp>
        <p:nvSpPr>
          <p:cNvPr id="21" name="Text 19"/>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22" name="Text 20"/>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49</a:t>
            </a:r>
            <a:endParaRPr lang="en-US" sz="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OVERVIEW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Description of Current System</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109728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Currently, clients physically send across the documents related to their foreign exchange cases duly signed by their authorized signatories to the Authorized Dealers (ADs). The ADs review the case in light of SBP regulations and correspond with the client to address discrepancies, missing documents and case related queries.</a:t>
            </a:r>
            <a:endParaRPr lang="en-US" sz="1350" dirty="0"/>
          </a:p>
        </p:txBody>
      </p:sp>
      <p:sp>
        <p:nvSpPr>
          <p:cNvPr id="6" name="Shape 4"/>
          <p:cNvSpPr/>
          <p:nvPr/>
        </p:nvSpPr>
        <p:spPr>
          <a:xfrm>
            <a:off x="868680" y="2962656"/>
            <a:ext cx="82296" cy="82296"/>
          </a:xfrm>
          <a:prstGeom prst="ellipse">
            <a:avLst/>
          </a:prstGeom>
          <a:solidFill>
            <a:srgbClr val="C9971F"/>
          </a:solidFill>
          <a:ln/>
        </p:spPr>
        <p:txBody>
          <a:bodyPr/>
          <a:lstStyle/>
          <a:p>
            <a:endParaRPr lang="en-US"/>
          </a:p>
        </p:txBody>
      </p:sp>
      <p:sp>
        <p:nvSpPr>
          <p:cNvPr id="7" name="Text 5"/>
          <p:cNvSpPr/>
          <p:nvPr/>
        </p:nvSpPr>
        <p:spPr>
          <a:xfrm>
            <a:off x="1078992" y="2852928"/>
            <a:ext cx="10268712" cy="877824"/>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Once the queries are resolved and documents required are received from the client, case is prepared by the respective AD. The documents are submitted to SBP FEOD via hardcopy as well as via Online Portal in accordance with checklist/mandatory documents requirement of Online Portal.</a:t>
            </a:r>
            <a:endParaRPr lang="en-US" sz="1350" dirty="0"/>
          </a:p>
        </p:txBody>
      </p:sp>
      <p:sp>
        <p:nvSpPr>
          <p:cNvPr id="8" name="Text 6"/>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9" name="Text 7"/>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a:t>
            </a:r>
            <a:endParaRPr lang="en-US" sz="8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name="Slide 5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PROJECT DELIVERY</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General Assumptions</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The standard business flows and product features will serve as the base for the implementation</a:t>
            </a:r>
            <a:endParaRPr lang="en-US" sz="1350" dirty="0"/>
          </a:p>
        </p:txBody>
      </p:sp>
      <p:sp>
        <p:nvSpPr>
          <p:cNvPr id="6" name="Shape 4"/>
          <p:cNvSpPr/>
          <p:nvPr/>
        </p:nvSpPr>
        <p:spPr>
          <a:xfrm>
            <a:off x="868680" y="2304288"/>
            <a:ext cx="82296" cy="82296"/>
          </a:xfrm>
          <a:prstGeom prst="ellipse">
            <a:avLst/>
          </a:prstGeom>
          <a:solidFill>
            <a:srgbClr val="C9971F"/>
          </a:solidFill>
          <a:ln/>
        </p:spPr>
        <p:txBody>
          <a:bodyPr/>
          <a:lstStyle/>
          <a:p>
            <a:endParaRPr lang="en-US"/>
          </a:p>
        </p:txBody>
      </p:sp>
      <p:sp>
        <p:nvSpPr>
          <p:cNvPr id="7" name="Text 5"/>
          <p:cNvSpPr/>
          <p:nvPr/>
        </p:nvSpPr>
        <p:spPr>
          <a:xfrm>
            <a:off x="1078992" y="219456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The implementation is based on-perm</a:t>
            </a:r>
            <a:endParaRPr lang="en-US" sz="1350" dirty="0"/>
          </a:p>
        </p:txBody>
      </p:sp>
      <p:sp>
        <p:nvSpPr>
          <p:cNvPr id="8" name="Shape 6"/>
          <p:cNvSpPr/>
          <p:nvPr/>
        </p:nvSpPr>
        <p:spPr>
          <a:xfrm>
            <a:off x="868680" y="2670048"/>
            <a:ext cx="82296" cy="82296"/>
          </a:xfrm>
          <a:prstGeom prst="ellipse">
            <a:avLst/>
          </a:prstGeom>
          <a:solidFill>
            <a:srgbClr val="C9971F"/>
          </a:solidFill>
          <a:ln/>
        </p:spPr>
        <p:txBody>
          <a:bodyPr/>
          <a:lstStyle/>
          <a:p>
            <a:endParaRPr lang="en-US"/>
          </a:p>
        </p:txBody>
      </p:sp>
      <p:sp>
        <p:nvSpPr>
          <p:cNvPr id="9" name="Text 7"/>
          <p:cNvSpPr/>
          <p:nvPr/>
        </p:nvSpPr>
        <p:spPr>
          <a:xfrm>
            <a:off x="1078992" y="2560320"/>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The project would be executed in an on-site / off-site model</a:t>
            </a:r>
            <a:endParaRPr lang="en-US" sz="1350" dirty="0"/>
          </a:p>
        </p:txBody>
      </p:sp>
      <p:sp>
        <p:nvSpPr>
          <p:cNvPr id="10" name="Shape 8"/>
          <p:cNvSpPr/>
          <p:nvPr/>
        </p:nvSpPr>
        <p:spPr>
          <a:xfrm>
            <a:off x="868680" y="3035808"/>
            <a:ext cx="82296" cy="82296"/>
          </a:xfrm>
          <a:prstGeom prst="ellipse">
            <a:avLst/>
          </a:prstGeom>
          <a:solidFill>
            <a:srgbClr val="C9971F"/>
          </a:solidFill>
          <a:ln/>
        </p:spPr>
        <p:txBody>
          <a:bodyPr/>
          <a:lstStyle/>
          <a:p>
            <a:endParaRPr lang="en-US"/>
          </a:p>
        </p:txBody>
      </p:sp>
      <p:sp>
        <p:nvSpPr>
          <p:cNvPr id="11" name="Text 9"/>
          <p:cNvSpPr/>
          <p:nvPr/>
        </p:nvSpPr>
        <p:spPr>
          <a:xfrm>
            <a:off x="1078992" y="2926080"/>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 comprehensive list of assumptions and final timeline &amp; estimates will be provided after a due scoping exercise</a:t>
            </a:r>
            <a:endParaRPr lang="en-US" sz="1350" dirty="0"/>
          </a:p>
        </p:txBody>
      </p:sp>
      <p:sp>
        <p:nvSpPr>
          <p:cNvPr id="12" name="Shape 10"/>
          <p:cNvSpPr/>
          <p:nvPr/>
        </p:nvSpPr>
        <p:spPr>
          <a:xfrm>
            <a:off x="868680" y="3566160"/>
            <a:ext cx="82296" cy="82296"/>
          </a:xfrm>
          <a:prstGeom prst="ellipse">
            <a:avLst/>
          </a:prstGeom>
          <a:solidFill>
            <a:srgbClr val="C9971F"/>
          </a:solidFill>
          <a:ln/>
        </p:spPr>
        <p:txBody>
          <a:bodyPr/>
          <a:lstStyle/>
          <a:p>
            <a:endParaRPr lang="en-US"/>
          </a:p>
        </p:txBody>
      </p:sp>
      <p:sp>
        <p:nvSpPr>
          <p:cNvPr id="13" name="Text 11"/>
          <p:cNvSpPr/>
          <p:nvPr/>
        </p:nvSpPr>
        <p:spPr>
          <a:xfrm>
            <a:off x="1078992" y="3456432"/>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UAT &amp; Production servers should be provided by the bank</a:t>
            </a:r>
            <a:endParaRPr lang="en-US" sz="1350" dirty="0"/>
          </a:p>
        </p:txBody>
      </p:sp>
      <p:sp>
        <p:nvSpPr>
          <p:cNvPr id="14" name="Shape 12"/>
          <p:cNvSpPr/>
          <p:nvPr/>
        </p:nvSpPr>
        <p:spPr>
          <a:xfrm>
            <a:off x="868680" y="3931920"/>
            <a:ext cx="82296" cy="82296"/>
          </a:xfrm>
          <a:prstGeom prst="ellipse">
            <a:avLst/>
          </a:prstGeom>
          <a:solidFill>
            <a:srgbClr val="C9971F"/>
          </a:solidFill>
          <a:ln/>
        </p:spPr>
        <p:txBody>
          <a:bodyPr/>
          <a:lstStyle/>
          <a:p>
            <a:endParaRPr lang="en-US"/>
          </a:p>
        </p:txBody>
      </p:sp>
      <p:sp>
        <p:nvSpPr>
          <p:cNvPr id="15" name="Text 13"/>
          <p:cNvSpPr/>
          <p:nvPr/>
        </p:nvSpPr>
        <p:spPr>
          <a:xfrm>
            <a:off x="1078992" y="3822192"/>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Any new requirement after the scope if locked will be considered as change request</a:t>
            </a:r>
            <a:endParaRPr lang="en-US" sz="1350" dirty="0"/>
          </a:p>
        </p:txBody>
      </p:sp>
      <p:sp>
        <p:nvSpPr>
          <p:cNvPr id="16" name="Shape 14"/>
          <p:cNvSpPr/>
          <p:nvPr/>
        </p:nvSpPr>
        <p:spPr>
          <a:xfrm>
            <a:off x="868680" y="4462272"/>
            <a:ext cx="82296" cy="82296"/>
          </a:xfrm>
          <a:prstGeom prst="ellipse">
            <a:avLst/>
          </a:prstGeom>
          <a:solidFill>
            <a:srgbClr val="C9971F"/>
          </a:solidFill>
          <a:ln/>
        </p:spPr>
        <p:txBody>
          <a:bodyPr/>
          <a:lstStyle/>
          <a:p>
            <a:endParaRPr lang="en-US"/>
          </a:p>
        </p:txBody>
      </p:sp>
      <p:sp>
        <p:nvSpPr>
          <p:cNvPr id="17" name="Text 15"/>
          <p:cNvSpPr/>
          <p:nvPr/>
        </p:nvSpPr>
        <p:spPr>
          <a:xfrm>
            <a:off x="1078992" y="4352544"/>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Citibank local CTI responsible for the infrastructure management</a:t>
            </a:r>
            <a:endParaRPr lang="en-US" sz="1350" dirty="0"/>
          </a:p>
        </p:txBody>
      </p:sp>
      <p:sp>
        <p:nvSpPr>
          <p:cNvPr id="18" name="Text 16"/>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9" name="Text 17"/>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50</a:t>
            </a:r>
            <a:endParaRPr lang="en-US" sz="800"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name="Slide 5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PROJECT DELIVERY</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Hardware Specification</a:t>
            </a:r>
            <a:endParaRPr lang="en-US" sz="2600" dirty="0"/>
          </a:p>
        </p:txBody>
      </p:sp>
      <p:sp>
        <p:nvSpPr>
          <p:cNvPr id="4" name="Text 2"/>
          <p:cNvSpPr/>
          <p:nvPr/>
        </p:nvSpPr>
        <p:spPr>
          <a:xfrm>
            <a:off x="822960" y="1691640"/>
            <a:ext cx="5074920" cy="301752"/>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Operating Systems</a:t>
            </a:r>
            <a:endParaRPr lang="en-US" sz="1400" dirty="0"/>
          </a:p>
        </p:txBody>
      </p:sp>
      <p:sp>
        <p:nvSpPr>
          <p:cNvPr id="5" name="Shape 3"/>
          <p:cNvSpPr/>
          <p:nvPr/>
        </p:nvSpPr>
        <p:spPr>
          <a:xfrm>
            <a:off x="868680" y="2157984"/>
            <a:ext cx="82296" cy="82296"/>
          </a:xfrm>
          <a:prstGeom prst="ellipse">
            <a:avLst/>
          </a:prstGeom>
          <a:solidFill>
            <a:srgbClr val="C9971F"/>
          </a:solidFill>
          <a:ln/>
        </p:spPr>
        <p:txBody>
          <a:bodyPr/>
          <a:lstStyle/>
          <a:p>
            <a:endParaRPr lang="en-US"/>
          </a:p>
        </p:txBody>
      </p:sp>
      <p:sp>
        <p:nvSpPr>
          <p:cNvPr id="6" name="Text 4"/>
          <p:cNvSpPr/>
          <p:nvPr/>
        </p:nvSpPr>
        <p:spPr>
          <a:xfrm>
            <a:off x="1078992" y="2048256"/>
            <a:ext cx="4800600" cy="438912"/>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Windows Server 2012 SP1 (Full Server or Server Core)</a:t>
            </a:r>
            <a:endParaRPr lang="en-US" sz="1200" dirty="0"/>
          </a:p>
        </p:txBody>
      </p:sp>
      <p:sp>
        <p:nvSpPr>
          <p:cNvPr id="7" name="Shape 5"/>
          <p:cNvSpPr/>
          <p:nvPr/>
        </p:nvSpPr>
        <p:spPr>
          <a:xfrm>
            <a:off x="868680" y="2688336"/>
            <a:ext cx="82296" cy="82296"/>
          </a:xfrm>
          <a:prstGeom prst="ellipse">
            <a:avLst/>
          </a:prstGeom>
          <a:solidFill>
            <a:srgbClr val="C9971F"/>
          </a:solidFill>
          <a:ln/>
        </p:spPr>
        <p:txBody>
          <a:bodyPr/>
          <a:lstStyle/>
          <a:p>
            <a:endParaRPr lang="en-US"/>
          </a:p>
        </p:txBody>
      </p:sp>
      <p:sp>
        <p:nvSpPr>
          <p:cNvPr id="8" name="Text 6"/>
          <p:cNvSpPr/>
          <p:nvPr/>
        </p:nvSpPr>
        <p:spPr>
          <a:xfrm>
            <a:off x="1078992" y="2578608"/>
            <a:ext cx="4800600" cy="438912"/>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Windows Server 2012 R2 (Full Server or Server Core)</a:t>
            </a:r>
            <a:endParaRPr lang="en-US" sz="1200" dirty="0"/>
          </a:p>
        </p:txBody>
      </p:sp>
      <p:sp>
        <p:nvSpPr>
          <p:cNvPr id="9" name="Shape 7"/>
          <p:cNvSpPr/>
          <p:nvPr/>
        </p:nvSpPr>
        <p:spPr>
          <a:xfrm>
            <a:off x="868680" y="3218688"/>
            <a:ext cx="82296" cy="82296"/>
          </a:xfrm>
          <a:prstGeom prst="ellipse">
            <a:avLst/>
          </a:prstGeom>
          <a:solidFill>
            <a:srgbClr val="C9971F"/>
          </a:solidFill>
          <a:ln/>
        </p:spPr>
        <p:txBody>
          <a:bodyPr/>
          <a:lstStyle/>
          <a:p>
            <a:endParaRPr lang="en-US"/>
          </a:p>
        </p:txBody>
      </p:sp>
      <p:sp>
        <p:nvSpPr>
          <p:cNvPr id="10" name="Text 8"/>
          <p:cNvSpPr/>
          <p:nvPr/>
        </p:nvSpPr>
        <p:spPr>
          <a:xfrm>
            <a:off x="1078992" y="3108960"/>
            <a:ext cx="4800600" cy="438912"/>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Windows Server 2016 (Full Server, Server Core, or Nano Server)</a:t>
            </a:r>
            <a:endParaRPr lang="en-US" sz="1200" dirty="0"/>
          </a:p>
        </p:txBody>
      </p:sp>
      <p:sp>
        <p:nvSpPr>
          <p:cNvPr id="11" name="Text 9"/>
          <p:cNvSpPr/>
          <p:nvPr/>
        </p:nvSpPr>
        <p:spPr>
          <a:xfrm>
            <a:off x="822960" y="3758184"/>
            <a:ext cx="5074920" cy="301752"/>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Hardware Environment</a:t>
            </a:r>
            <a:endParaRPr lang="en-US" sz="1400" dirty="0"/>
          </a:p>
        </p:txBody>
      </p:sp>
      <p:sp>
        <p:nvSpPr>
          <p:cNvPr id="12" name="Shape 10"/>
          <p:cNvSpPr/>
          <p:nvPr/>
        </p:nvSpPr>
        <p:spPr>
          <a:xfrm>
            <a:off x="868680" y="4224528"/>
            <a:ext cx="82296" cy="82296"/>
          </a:xfrm>
          <a:prstGeom prst="ellipse">
            <a:avLst/>
          </a:prstGeom>
          <a:solidFill>
            <a:srgbClr val="C9971F"/>
          </a:solidFill>
          <a:ln/>
        </p:spPr>
        <p:txBody>
          <a:bodyPr/>
          <a:lstStyle/>
          <a:p>
            <a:endParaRPr lang="en-US"/>
          </a:p>
        </p:txBody>
      </p:sp>
      <p:sp>
        <p:nvSpPr>
          <p:cNvPr id="13" name="Text 11"/>
          <p:cNvSpPr/>
          <p:nvPr/>
        </p:nvSpPr>
        <p:spPr>
          <a:xfrm>
            <a:off x="1078992" y="4114800"/>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Processor:</a:t>
            </a:r>
            <a:endParaRPr lang="en-US" sz="1200" dirty="0"/>
          </a:p>
        </p:txBody>
      </p:sp>
      <p:sp>
        <p:nvSpPr>
          <p:cNvPr id="14" name="Shape 12"/>
          <p:cNvSpPr/>
          <p:nvPr/>
        </p:nvSpPr>
        <p:spPr>
          <a:xfrm>
            <a:off x="868680" y="4590288"/>
            <a:ext cx="82296" cy="82296"/>
          </a:xfrm>
          <a:prstGeom prst="ellipse">
            <a:avLst/>
          </a:prstGeom>
          <a:solidFill>
            <a:srgbClr val="C9971F"/>
          </a:solidFill>
          <a:ln/>
        </p:spPr>
        <p:txBody>
          <a:bodyPr/>
          <a:lstStyle/>
          <a:p>
            <a:endParaRPr lang="en-US"/>
          </a:p>
        </p:txBody>
      </p:sp>
      <p:sp>
        <p:nvSpPr>
          <p:cNvPr id="15" name="Text 13"/>
          <p:cNvSpPr/>
          <p:nvPr/>
        </p:nvSpPr>
        <p:spPr>
          <a:xfrm>
            <a:off x="1078992" y="4480560"/>
            <a:ext cx="4800600" cy="438912"/>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RAM : 32 GB (minimum), 64 GB (recommended)</a:t>
            </a:r>
            <a:endParaRPr lang="en-US" sz="1200" dirty="0"/>
          </a:p>
        </p:txBody>
      </p:sp>
      <p:sp>
        <p:nvSpPr>
          <p:cNvPr id="16" name="Shape 14"/>
          <p:cNvSpPr/>
          <p:nvPr/>
        </p:nvSpPr>
        <p:spPr>
          <a:xfrm>
            <a:off x="868680" y="5120640"/>
            <a:ext cx="82296" cy="82296"/>
          </a:xfrm>
          <a:prstGeom prst="ellipse">
            <a:avLst/>
          </a:prstGeom>
          <a:solidFill>
            <a:srgbClr val="C9971F"/>
          </a:solidFill>
          <a:ln/>
        </p:spPr>
        <p:txBody>
          <a:bodyPr/>
          <a:lstStyle/>
          <a:p>
            <a:endParaRPr lang="en-US"/>
          </a:p>
        </p:txBody>
      </p:sp>
      <p:sp>
        <p:nvSpPr>
          <p:cNvPr id="17" name="Text 15"/>
          <p:cNvSpPr/>
          <p:nvPr/>
        </p:nvSpPr>
        <p:spPr>
          <a:xfrm>
            <a:off x="1078992" y="5010912"/>
            <a:ext cx="4800600" cy="438912"/>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Hard disk: up to 600 GB of available space may be required.</a:t>
            </a:r>
            <a:endParaRPr lang="en-US" sz="1200" dirty="0"/>
          </a:p>
        </p:txBody>
      </p:sp>
      <p:sp>
        <p:nvSpPr>
          <p:cNvPr id="18" name="Text 16"/>
          <p:cNvSpPr/>
          <p:nvPr/>
        </p:nvSpPr>
        <p:spPr>
          <a:xfrm>
            <a:off x="6263640" y="1691640"/>
            <a:ext cx="5074920" cy="301752"/>
          </a:xfrm>
          <a:prstGeom prst="rect">
            <a:avLst/>
          </a:prstGeom>
          <a:noFill/>
          <a:ln/>
        </p:spPr>
        <p:txBody>
          <a:bodyPr wrap="square" rtlCol="0" anchor="t"/>
          <a:lstStyle/>
          <a:p>
            <a:pPr marL="0" indent="0">
              <a:buNone/>
            </a:pPr>
            <a:r>
              <a:rPr lang="en-US" sz="1400" b="1" dirty="0">
                <a:solidFill>
                  <a:srgbClr val="0F2A44"/>
                </a:solidFill>
                <a:latin typeface="Cambria" pitchFamily="34" charset="0"/>
                <a:ea typeface="Cambria" pitchFamily="34" charset="-122"/>
                <a:cs typeface="Cambria" pitchFamily="34" charset="-120"/>
              </a:rPr>
              <a:t>Software Requirement</a:t>
            </a:r>
            <a:endParaRPr lang="en-US" sz="1400" dirty="0"/>
          </a:p>
        </p:txBody>
      </p:sp>
      <p:sp>
        <p:nvSpPr>
          <p:cNvPr id="19" name="Shape 17"/>
          <p:cNvSpPr/>
          <p:nvPr/>
        </p:nvSpPr>
        <p:spPr>
          <a:xfrm>
            <a:off x="6309360" y="2157984"/>
            <a:ext cx="82296" cy="82296"/>
          </a:xfrm>
          <a:prstGeom prst="ellipse">
            <a:avLst/>
          </a:prstGeom>
          <a:solidFill>
            <a:srgbClr val="C9971F"/>
          </a:solidFill>
          <a:ln/>
        </p:spPr>
        <p:txBody>
          <a:bodyPr/>
          <a:lstStyle/>
          <a:p>
            <a:endParaRPr lang="en-US"/>
          </a:p>
        </p:txBody>
      </p:sp>
      <p:sp>
        <p:nvSpPr>
          <p:cNvPr id="20" name="Text 18"/>
          <p:cNvSpPr/>
          <p:nvPr/>
        </p:nvSpPr>
        <p:spPr>
          <a:xfrm>
            <a:off x="6519672" y="2048256"/>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IIS Module</a:t>
            </a:r>
            <a:endParaRPr lang="en-US" sz="1200" dirty="0"/>
          </a:p>
        </p:txBody>
      </p:sp>
      <p:sp>
        <p:nvSpPr>
          <p:cNvPr id="21" name="Shape 19"/>
          <p:cNvSpPr/>
          <p:nvPr/>
        </p:nvSpPr>
        <p:spPr>
          <a:xfrm>
            <a:off x="6309360" y="2523744"/>
            <a:ext cx="82296" cy="82296"/>
          </a:xfrm>
          <a:prstGeom prst="ellipse">
            <a:avLst/>
          </a:prstGeom>
          <a:solidFill>
            <a:srgbClr val="C9971F"/>
          </a:solidFill>
          <a:ln/>
        </p:spPr>
        <p:txBody>
          <a:bodyPr/>
          <a:lstStyle/>
          <a:p>
            <a:endParaRPr lang="en-US"/>
          </a:p>
        </p:txBody>
      </p:sp>
      <p:sp>
        <p:nvSpPr>
          <p:cNvPr id="22" name="Text 20"/>
          <p:cNvSpPr/>
          <p:nvPr/>
        </p:nvSpPr>
        <p:spPr>
          <a:xfrm>
            <a:off x="6519672" y="2414016"/>
            <a:ext cx="4800600" cy="274320"/>
          </a:xfrm>
          <a:prstGeom prst="rect">
            <a:avLst/>
          </a:prstGeom>
          <a:noFill/>
          <a:ln/>
        </p:spPr>
        <p:txBody>
          <a:bodyPr wrap="square" rtlCol="0" anchor="t"/>
          <a:lstStyle/>
          <a:p>
            <a:pPr marL="0" indent="0">
              <a:lnSpc>
                <a:spcPct val="115000"/>
              </a:lnSpc>
              <a:buNone/>
            </a:pPr>
            <a:r>
              <a:rPr lang="en-US" sz="1200" dirty="0">
                <a:solidFill>
                  <a:srgbClr val="1A2433"/>
                </a:solidFill>
                <a:latin typeface="Calibri" pitchFamily="34" charset="0"/>
                <a:ea typeface="Calibri" pitchFamily="34" charset="-122"/>
                <a:cs typeface="Calibri" pitchFamily="34" charset="-120"/>
              </a:rPr>
              <a:t>MS SQL 2012 / 2016</a:t>
            </a:r>
            <a:endParaRPr lang="en-US" sz="1200" dirty="0"/>
          </a:p>
        </p:txBody>
      </p:sp>
      <p:sp>
        <p:nvSpPr>
          <p:cNvPr id="23" name="Text 21"/>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24" name="Text 22"/>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51</a:t>
            </a:r>
            <a:endParaRPr lang="en-US" sz="800"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name="Slide 5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PROJECT DELIVERY</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Specials</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Communication through Active Directory</a:t>
            </a:r>
            <a:endParaRPr lang="en-US" sz="1350" dirty="0"/>
          </a:p>
        </p:txBody>
      </p:sp>
      <p:sp>
        <p:nvSpPr>
          <p:cNvPr id="6" name="Shape 4"/>
          <p:cNvSpPr/>
          <p:nvPr/>
        </p:nvSpPr>
        <p:spPr>
          <a:xfrm>
            <a:off x="868680" y="2139696"/>
            <a:ext cx="82296" cy="82296"/>
          </a:xfrm>
          <a:prstGeom prst="ellipse">
            <a:avLst/>
          </a:prstGeom>
          <a:solidFill>
            <a:srgbClr val="C9971F"/>
          </a:solidFill>
          <a:ln/>
        </p:spPr>
        <p:txBody>
          <a:bodyPr/>
          <a:lstStyle/>
          <a:p>
            <a:endParaRPr lang="en-US"/>
          </a:p>
        </p:txBody>
      </p:sp>
      <p:sp>
        <p:nvSpPr>
          <p:cNvPr id="7" name="Text 5"/>
          <p:cNvSpPr/>
          <p:nvPr/>
        </p:nvSpPr>
        <p:spPr>
          <a:xfrm>
            <a:off x="1078992" y="202996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Maker Checker at every level</a:t>
            </a:r>
            <a:endParaRPr lang="en-US" sz="1350" dirty="0"/>
          </a:p>
        </p:txBody>
      </p:sp>
      <p:sp>
        <p:nvSpPr>
          <p:cNvPr id="8" name="Shape 6"/>
          <p:cNvSpPr/>
          <p:nvPr/>
        </p:nvSpPr>
        <p:spPr>
          <a:xfrm>
            <a:off x="868680" y="2505456"/>
            <a:ext cx="82296" cy="82296"/>
          </a:xfrm>
          <a:prstGeom prst="ellipse">
            <a:avLst/>
          </a:prstGeom>
          <a:solidFill>
            <a:srgbClr val="C9971F"/>
          </a:solidFill>
          <a:ln/>
        </p:spPr>
        <p:txBody>
          <a:bodyPr/>
          <a:lstStyle/>
          <a:p>
            <a:endParaRPr lang="en-US"/>
          </a:p>
        </p:txBody>
      </p:sp>
      <p:sp>
        <p:nvSpPr>
          <p:cNvPr id="9" name="Text 7"/>
          <p:cNvSpPr/>
          <p:nvPr/>
        </p:nvSpPr>
        <p:spPr>
          <a:xfrm>
            <a:off x="1078992" y="239572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Email mechanism</a:t>
            </a:r>
            <a:endParaRPr lang="en-US" sz="1350" dirty="0"/>
          </a:p>
        </p:txBody>
      </p:sp>
      <p:sp>
        <p:nvSpPr>
          <p:cNvPr id="10" name="Shape 8"/>
          <p:cNvSpPr/>
          <p:nvPr/>
        </p:nvSpPr>
        <p:spPr>
          <a:xfrm>
            <a:off x="868680" y="2871216"/>
            <a:ext cx="82296" cy="82296"/>
          </a:xfrm>
          <a:prstGeom prst="ellipse">
            <a:avLst/>
          </a:prstGeom>
          <a:solidFill>
            <a:srgbClr val="C9971F"/>
          </a:solidFill>
          <a:ln/>
        </p:spPr>
        <p:txBody>
          <a:bodyPr/>
          <a:lstStyle/>
          <a:p>
            <a:endParaRPr lang="en-US"/>
          </a:p>
        </p:txBody>
      </p:sp>
      <p:sp>
        <p:nvSpPr>
          <p:cNvPr id="11" name="Text 9"/>
          <p:cNvSpPr/>
          <p:nvPr/>
        </p:nvSpPr>
        <p:spPr>
          <a:xfrm>
            <a:off x="1078992" y="276148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User Portfolio Management</a:t>
            </a:r>
            <a:endParaRPr lang="en-US" sz="1350" dirty="0"/>
          </a:p>
        </p:txBody>
      </p:sp>
      <p:sp>
        <p:nvSpPr>
          <p:cNvPr id="12" name="Shape 10"/>
          <p:cNvSpPr/>
          <p:nvPr/>
        </p:nvSpPr>
        <p:spPr>
          <a:xfrm>
            <a:off x="868680" y="3236976"/>
            <a:ext cx="82296" cy="82296"/>
          </a:xfrm>
          <a:prstGeom prst="ellipse">
            <a:avLst/>
          </a:prstGeom>
          <a:solidFill>
            <a:srgbClr val="C9971F"/>
          </a:solidFill>
          <a:ln/>
        </p:spPr>
        <p:txBody>
          <a:bodyPr/>
          <a:lstStyle/>
          <a:p>
            <a:endParaRPr lang="en-US"/>
          </a:p>
        </p:txBody>
      </p:sp>
      <p:sp>
        <p:nvSpPr>
          <p:cNvPr id="13" name="Text 11"/>
          <p:cNvSpPr/>
          <p:nvPr/>
        </p:nvSpPr>
        <p:spPr>
          <a:xfrm>
            <a:off x="1078992" y="312724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10/12 reports minimum (as per requirement)</a:t>
            </a:r>
            <a:endParaRPr lang="en-US" sz="1350" dirty="0"/>
          </a:p>
        </p:txBody>
      </p:sp>
      <p:sp>
        <p:nvSpPr>
          <p:cNvPr id="14" name="Text 12"/>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5" name="Text 13"/>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52</a:t>
            </a:r>
            <a:endParaRPr lang="en-US" sz="800"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name="Slide 53">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01</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monitor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Application Flow</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FX Web Portal login and administrative setup forms</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FX DIGITALIZATION</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53</a:t>
            </a:r>
            <a:endParaRPr lang="en-US" sz="800"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name="Slide 5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FX Web Portal — Login</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53.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54</a:t>
            </a:r>
            <a:endParaRPr lang="en-US" sz="800"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name="Slide 5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Manage Department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54.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55</a:t>
            </a:r>
            <a:endParaRPr lang="en-US" sz="800"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name="Slide 5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Manage Categories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55.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56</a:t>
            </a:r>
            <a:endParaRPr lang="en-US" sz="800"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name="Slide 5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Manage Case Type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56.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57</a:t>
            </a:r>
            <a:endParaRPr lang="en-US" sz="800"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name="Slide 5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Manage Case Title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57.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58</a:t>
            </a:r>
            <a:endParaRPr lang="en-US" sz="800"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name="Slide 5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Case Form master information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58.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59</a:t>
            </a:r>
            <a:endParaRPr lang="en-US" sz="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OVERVIEW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Description of Future State</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877824"/>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SBP/SBP BSC has encouraged all banks to develop an online portal for their clients whereby clients will be able to submit their cases online. The same portal will be integrated with SBP Online Portal for further submission to SBP, if required.</a:t>
            </a:r>
            <a:endParaRPr lang="en-US" sz="1350" dirty="0"/>
          </a:p>
        </p:txBody>
      </p:sp>
      <p:sp>
        <p:nvSpPr>
          <p:cNvPr id="6" name="Shape 4"/>
          <p:cNvSpPr/>
          <p:nvPr/>
        </p:nvSpPr>
        <p:spPr>
          <a:xfrm>
            <a:off x="868680" y="2743200"/>
            <a:ext cx="82296" cy="82296"/>
          </a:xfrm>
          <a:prstGeom prst="ellipse">
            <a:avLst/>
          </a:prstGeom>
          <a:solidFill>
            <a:srgbClr val="C9971F"/>
          </a:solidFill>
          <a:ln/>
        </p:spPr>
        <p:txBody>
          <a:bodyPr/>
          <a:lstStyle/>
          <a:p>
            <a:endParaRPr lang="en-US"/>
          </a:p>
        </p:txBody>
      </p:sp>
      <p:sp>
        <p:nvSpPr>
          <p:cNvPr id="7" name="Text 5"/>
          <p:cNvSpPr/>
          <p:nvPr/>
        </p:nvSpPr>
        <p:spPr>
          <a:xfrm>
            <a:off x="1078992" y="2633472"/>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Through the portal clients will be able to submit the relevant supporting as well as mandatory documentation as per SBP checklist. Banks will review the cases online for onwards submission to SBP/SBP BSC.</a:t>
            </a:r>
            <a:endParaRPr lang="en-US" sz="1350" dirty="0"/>
          </a:p>
        </p:txBody>
      </p:sp>
      <p:sp>
        <p:nvSpPr>
          <p:cNvPr id="8" name="Text 6"/>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9" name="Text 7"/>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a:t>
            </a:r>
            <a:endParaRPr lang="en-US" sz="800"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name="Slide 6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Case Form fields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59.jp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60</a:t>
            </a:r>
            <a:endParaRPr lang="en-US" sz="800"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name="Slide 6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Case Form document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60.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61</a:t>
            </a:r>
            <a:endParaRPr lang="en-US" sz="800" dirty="0"/>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name="Slide 6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Regions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61.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62</a:t>
            </a:r>
            <a:endParaRPr lang="en-US" sz="800" dirty="0"/>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name="Slide 6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User management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62.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63</a:t>
            </a:r>
            <a:endParaRPr lang="en-US" sz="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name="Slide 6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Role management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63.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64</a:t>
            </a:r>
            <a:endParaRPr lang="en-US" sz="800"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name="Slide 6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Ops Queue cases listed in this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64.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65</a:t>
            </a:r>
            <a:endParaRPr lang="en-US" sz="8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name="Slide 6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Compliance Queue cases listed in this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65.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66</a:t>
            </a:r>
            <a:endParaRPr lang="en-US" sz="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name="Slide 6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Regulatory Queue cases listed in this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66.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67</a:t>
            </a:r>
            <a:endParaRPr lang="en-US" sz="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name="Slide 6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APPLICATION FLOW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Clients management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67.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68</a:t>
            </a:r>
            <a:endParaRPr lang="en-US" sz="8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name="Slide 69">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02</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barchart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Reports</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Group, user, and case activity logs</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FX DIGITALIZATION</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69</a:t>
            </a:r>
            <a:endParaRPr lang="en-US" sz="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OVERVIEW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Process High level Workflow</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Client should be able to initiate approval request using Bank Portal/Bank app along with all scanned documents as attachment</a:t>
            </a:r>
            <a:endParaRPr lang="en-US" sz="1350" dirty="0"/>
          </a:p>
        </p:txBody>
      </p:sp>
      <p:sp>
        <p:nvSpPr>
          <p:cNvPr id="6" name="Shape 4"/>
          <p:cNvSpPr/>
          <p:nvPr/>
        </p:nvSpPr>
        <p:spPr>
          <a:xfrm>
            <a:off x="868680" y="2304288"/>
            <a:ext cx="82296" cy="82296"/>
          </a:xfrm>
          <a:prstGeom prst="ellipse">
            <a:avLst/>
          </a:prstGeom>
          <a:solidFill>
            <a:srgbClr val="C9971F"/>
          </a:solidFill>
          <a:ln/>
        </p:spPr>
        <p:txBody>
          <a:bodyPr/>
          <a:lstStyle/>
          <a:p>
            <a:endParaRPr lang="en-US"/>
          </a:p>
        </p:txBody>
      </p:sp>
      <p:sp>
        <p:nvSpPr>
          <p:cNvPr id="7" name="Text 5"/>
          <p:cNvSpPr/>
          <p:nvPr/>
        </p:nvSpPr>
        <p:spPr>
          <a:xfrm>
            <a:off x="1078992" y="2194560"/>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Email alert will be sent to the customer about submission of case of respective bank.</a:t>
            </a:r>
            <a:endParaRPr lang="en-US" sz="1350" dirty="0"/>
          </a:p>
        </p:txBody>
      </p:sp>
      <p:sp>
        <p:nvSpPr>
          <p:cNvPr id="8" name="Shape 6"/>
          <p:cNvSpPr/>
          <p:nvPr/>
        </p:nvSpPr>
        <p:spPr>
          <a:xfrm>
            <a:off x="868680" y="2834640"/>
            <a:ext cx="82296" cy="82296"/>
          </a:xfrm>
          <a:prstGeom prst="ellipse">
            <a:avLst/>
          </a:prstGeom>
          <a:solidFill>
            <a:srgbClr val="C9971F"/>
          </a:solidFill>
          <a:ln/>
        </p:spPr>
        <p:txBody>
          <a:bodyPr/>
          <a:lstStyle/>
          <a:p>
            <a:endParaRPr lang="en-US"/>
          </a:p>
        </p:txBody>
      </p:sp>
      <p:sp>
        <p:nvSpPr>
          <p:cNvPr id="9" name="Text 7"/>
          <p:cNvSpPr/>
          <p:nvPr/>
        </p:nvSpPr>
        <p:spPr>
          <a:xfrm>
            <a:off x="1078992" y="2724912"/>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Request should reach Bank Portal/Bank App, where the bank’s official will review the case and related documents submitted by the client</a:t>
            </a:r>
            <a:endParaRPr lang="en-US" sz="1350" dirty="0"/>
          </a:p>
        </p:txBody>
      </p:sp>
      <p:sp>
        <p:nvSpPr>
          <p:cNvPr id="10" name="Shape 8"/>
          <p:cNvSpPr/>
          <p:nvPr/>
        </p:nvSpPr>
        <p:spPr>
          <a:xfrm>
            <a:off x="868680" y="3364992"/>
            <a:ext cx="82296" cy="82296"/>
          </a:xfrm>
          <a:prstGeom prst="ellipse">
            <a:avLst/>
          </a:prstGeom>
          <a:solidFill>
            <a:srgbClr val="C9971F"/>
          </a:solidFill>
          <a:ln/>
        </p:spPr>
        <p:txBody>
          <a:bodyPr/>
          <a:lstStyle/>
          <a:p>
            <a:endParaRPr lang="en-US"/>
          </a:p>
        </p:txBody>
      </p:sp>
      <p:sp>
        <p:nvSpPr>
          <p:cNvPr id="11" name="Text 9"/>
          <p:cNvSpPr/>
          <p:nvPr/>
        </p:nvSpPr>
        <p:spPr>
          <a:xfrm>
            <a:off x="1078992" y="3255264"/>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After review of the case and related documents, it should flow from Bank Portal/Bank App to SBP online portal</a:t>
            </a:r>
            <a:endParaRPr lang="en-US" sz="1350" dirty="0"/>
          </a:p>
        </p:txBody>
      </p:sp>
      <p:sp>
        <p:nvSpPr>
          <p:cNvPr id="12" name="Shape 10"/>
          <p:cNvSpPr/>
          <p:nvPr/>
        </p:nvSpPr>
        <p:spPr>
          <a:xfrm>
            <a:off x="868680" y="3895344"/>
            <a:ext cx="82296" cy="82296"/>
          </a:xfrm>
          <a:prstGeom prst="ellipse">
            <a:avLst/>
          </a:prstGeom>
          <a:solidFill>
            <a:srgbClr val="C9971F"/>
          </a:solidFill>
          <a:ln/>
        </p:spPr>
        <p:txBody>
          <a:bodyPr/>
          <a:lstStyle/>
          <a:p>
            <a:endParaRPr lang="en-US"/>
          </a:p>
        </p:txBody>
      </p:sp>
      <p:sp>
        <p:nvSpPr>
          <p:cNvPr id="13" name="Text 11"/>
          <p:cNvSpPr/>
          <p:nvPr/>
        </p:nvSpPr>
        <p:spPr>
          <a:xfrm>
            <a:off x="1078992" y="3785616"/>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After moving to SBP Online Portal, the bank official will attach a scanned copy of duly signed covering letter with the case</a:t>
            </a:r>
            <a:endParaRPr lang="en-US" sz="1350" dirty="0"/>
          </a:p>
        </p:txBody>
      </p:sp>
      <p:sp>
        <p:nvSpPr>
          <p:cNvPr id="14" name="Shape 12"/>
          <p:cNvSpPr/>
          <p:nvPr/>
        </p:nvSpPr>
        <p:spPr>
          <a:xfrm>
            <a:off x="868680" y="4425696"/>
            <a:ext cx="82296" cy="82296"/>
          </a:xfrm>
          <a:prstGeom prst="ellipse">
            <a:avLst/>
          </a:prstGeom>
          <a:solidFill>
            <a:srgbClr val="C9971F"/>
          </a:solidFill>
          <a:ln/>
        </p:spPr>
        <p:txBody>
          <a:bodyPr/>
          <a:lstStyle/>
          <a:p>
            <a:endParaRPr lang="en-US"/>
          </a:p>
        </p:txBody>
      </p:sp>
      <p:sp>
        <p:nvSpPr>
          <p:cNvPr id="15" name="Text 13"/>
          <p:cNvSpPr/>
          <p:nvPr/>
        </p:nvSpPr>
        <p:spPr>
          <a:xfrm>
            <a:off x="1078992" y="4315968"/>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The case, once approved/rejected/referred back by SBP, should reach to the Bank Portal/bank App</a:t>
            </a:r>
            <a:endParaRPr lang="en-US" sz="1350" dirty="0"/>
          </a:p>
        </p:txBody>
      </p:sp>
      <p:sp>
        <p:nvSpPr>
          <p:cNvPr id="16" name="Shape 14"/>
          <p:cNvSpPr/>
          <p:nvPr/>
        </p:nvSpPr>
        <p:spPr>
          <a:xfrm>
            <a:off x="868680" y="4956048"/>
            <a:ext cx="82296" cy="82296"/>
          </a:xfrm>
          <a:prstGeom prst="ellipse">
            <a:avLst/>
          </a:prstGeom>
          <a:solidFill>
            <a:srgbClr val="C9971F"/>
          </a:solidFill>
          <a:ln/>
        </p:spPr>
        <p:txBody>
          <a:bodyPr/>
          <a:lstStyle/>
          <a:p>
            <a:endParaRPr lang="en-US"/>
          </a:p>
        </p:txBody>
      </p:sp>
      <p:sp>
        <p:nvSpPr>
          <p:cNvPr id="17" name="Text 15"/>
          <p:cNvSpPr/>
          <p:nvPr/>
        </p:nvSpPr>
        <p:spPr>
          <a:xfrm>
            <a:off x="1078992" y="4846320"/>
            <a:ext cx="10268712" cy="438912"/>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Bank can share approval/rejection/referral details with client through Bank Portal/bank App</a:t>
            </a:r>
            <a:endParaRPr lang="en-US" sz="1350" dirty="0"/>
          </a:p>
        </p:txBody>
      </p:sp>
      <p:sp>
        <p:nvSpPr>
          <p:cNvPr id="18" name="Shape 16"/>
          <p:cNvSpPr/>
          <p:nvPr/>
        </p:nvSpPr>
        <p:spPr>
          <a:xfrm>
            <a:off x="868680" y="5486400"/>
            <a:ext cx="82296" cy="82296"/>
          </a:xfrm>
          <a:prstGeom prst="ellipse">
            <a:avLst/>
          </a:prstGeom>
          <a:solidFill>
            <a:srgbClr val="C9971F"/>
          </a:solidFill>
          <a:ln/>
        </p:spPr>
        <p:txBody>
          <a:bodyPr/>
          <a:lstStyle/>
          <a:p>
            <a:endParaRPr lang="en-US"/>
          </a:p>
        </p:txBody>
      </p:sp>
      <p:sp>
        <p:nvSpPr>
          <p:cNvPr id="19" name="Text 17"/>
          <p:cNvSpPr/>
          <p:nvPr/>
        </p:nvSpPr>
        <p:spPr>
          <a:xfrm>
            <a:off x="1078992" y="5376672"/>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Client should receive approval/rejection/referral details on Bank Portal</a:t>
            </a:r>
            <a:endParaRPr lang="en-US" sz="1350" dirty="0"/>
          </a:p>
        </p:txBody>
      </p:sp>
      <p:sp>
        <p:nvSpPr>
          <p:cNvPr id="20" name="Text 18"/>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21" name="Text 19"/>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7</a:t>
            </a:r>
            <a:endParaRPr lang="en-US" sz="800" dirty="0"/>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name="Slide 7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REPORTS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Group activity log report</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69.jp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70</a:t>
            </a:r>
            <a:endParaRPr lang="en-US" sz="800"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name="Slide 7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REPORTS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User activity log report</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70.jp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71</a:t>
            </a:r>
            <a:endParaRPr lang="en-US" sz="800"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name="Slide 7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REPORTS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Case activity log report</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71.jp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72</a:t>
            </a:r>
            <a:endParaRPr lang="en-US" sz="800" dirty="0"/>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name="Slide 73">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REPORTS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Comments against document report</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72.jp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73</a:t>
            </a:r>
            <a:endParaRPr lang="en-US" sz="800"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name="Slide 74">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03</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sliders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Setup Forms</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Email and system configuration</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FX DIGITALIZATION</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74</a:t>
            </a:r>
            <a:endParaRPr lang="en-US" sz="800"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name="Slide 75">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SETUP FORMS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Email setup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74.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75</a:t>
            </a:r>
            <a:endParaRPr lang="en-US" sz="800"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name="Slide 7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SETUP FORMS</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System setup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75.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76</a:t>
            </a:r>
            <a:endParaRPr lang="en-US" sz="8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name="Slide 77">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9326880" y="-2377440"/>
            <a:ext cx="5943600" cy="5943600"/>
          </a:xfrm>
          <a:prstGeom prst="ellipse">
            <a:avLst/>
          </a:prstGeom>
          <a:solidFill>
            <a:srgbClr val="1B3F63"/>
          </a:solidFill>
          <a:ln/>
        </p:spPr>
        <p:txBody>
          <a:bodyPr/>
          <a:lstStyle/>
          <a:p>
            <a:endParaRPr lang="en-US"/>
          </a:p>
        </p:txBody>
      </p:sp>
      <p:sp>
        <p:nvSpPr>
          <p:cNvPr id="3" name="Text 1"/>
          <p:cNvSpPr/>
          <p:nvPr/>
        </p:nvSpPr>
        <p:spPr>
          <a:xfrm>
            <a:off x="640080" y="1463040"/>
            <a:ext cx="4572000" cy="2011680"/>
          </a:xfrm>
          <a:prstGeom prst="rect">
            <a:avLst/>
          </a:prstGeom>
          <a:noFill/>
          <a:ln/>
        </p:spPr>
        <p:txBody>
          <a:bodyPr wrap="square" rtlCol="0" anchor="ctr"/>
          <a:lstStyle/>
          <a:p>
            <a:pPr marL="0" indent="0">
              <a:buNone/>
            </a:pPr>
            <a:r>
              <a:rPr lang="en-US" sz="13000" b="1" dirty="0">
                <a:solidFill>
                  <a:srgbClr val="1B3F63"/>
                </a:solidFill>
                <a:latin typeface="Cambria" pitchFamily="34" charset="0"/>
                <a:ea typeface="Cambria" pitchFamily="34" charset="-122"/>
                <a:cs typeface="Cambria" pitchFamily="34" charset="-120"/>
              </a:rPr>
              <a:t>04</a:t>
            </a:r>
            <a:endParaRPr lang="en-US" sz="13000" dirty="0"/>
          </a:p>
        </p:txBody>
      </p:sp>
      <p:sp>
        <p:nvSpPr>
          <p:cNvPr id="4" name="Shape 2"/>
          <p:cNvSpPr/>
          <p:nvPr/>
        </p:nvSpPr>
        <p:spPr>
          <a:xfrm>
            <a:off x="868680" y="3246120"/>
            <a:ext cx="1005840" cy="1005840"/>
          </a:xfrm>
          <a:prstGeom prst="ellipse">
            <a:avLst/>
          </a:prstGeom>
          <a:solidFill>
            <a:srgbClr val="C9971F"/>
          </a:solidFill>
          <a:ln/>
        </p:spPr>
        <p:txBody>
          <a:bodyPr/>
          <a:lstStyle/>
          <a:p>
            <a:endParaRPr lang="en-US"/>
          </a:p>
        </p:txBody>
      </p:sp>
      <p:pic>
        <p:nvPicPr>
          <p:cNvPr id="5" name="Image 0" descr="icons/userplus_navy.png"/>
          <p:cNvPicPr>
            <a:picLocks noChangeAspect="1"/>
          </p:cNvPicPr>
          <p:nvPr/>
        </p:nvPicPr>
        <p:blipFill>
          <a:blip r:embed="rId3"/>
          <a:stretch>
            <a:fillRect/>
          </a:stretch>
        </p:blipFill>
        <p:spPr>
          <a:xfrm>
            <a:off x="1115568" y="3493008"/>
            <a:ext cx="512064" cy="512064"/>
          </a:xfrm>
          <a:prstGeom prst="rect">
            <a:avLst/>
          </a:prstGeom>
        </p:spPr>
      </p:pic>
      <p:sp>
        <p:nvSpPr>
          <p:cNvPr id="6" name="Text 3"/>
          <p:cNvSpPr/>
          <p:nvPr/>
        </p:nvSpPr>
        <p:spPr>
          <a:xfrm>
            <a:off x="2148840" y="3200400"/>
            <a:ext cx="8869680" cy="822960"/>
          </a:xfrm>
          <a:prstGeom prst="rect">
            <a:avLst/>
          </a:prstGeom>
          <a:noFill/>
          <a:ln/>
        </p:spPr>
        <p:txBody>
          <a:bodyPr wrap="square" rtlCol="0" anchor="ctr"/>
          <a:lstStyle/>
          <a:p>
            <a:pPr marL="0" indent="0">
              <a:buNone/>
            </a:pPr>
            <a:r>
              <a:rPr lang="en-US" sz="3200" b="1" dirty="0">
                <a:solidFill>
                  <a:srgbClr val="FFFFFF"/>
                </a:solidFill>
                <a:latin typeface="Cambria" pitchFamily="34" charset="0"/>
                <a:ea typeface="Cambria" pitchFamily="34" charset="-122"/>
                <a:cs typeface="Cambria" pitchFamily="34" charset="-120"/>
              </a:rPr>
              <a:t>Client Portal</a:t>
            </a:r>
            <a:endParaRPr lang="en-US" sz="3200" dirty="0"/>
          </a:p>
        </p:txBody>
      </p:sp>
      <p:sp>
        <p:nvSpPr>
          <p:cNvPr id="7" name="Text 4"/>
          <p:cNvSpPr/>
          <p:nvPr/>
        </p:nvSpPr>
        <p:spPr>
          <a:xfrm>
            <a:off x="2167128" y="3913632"/>
            <a:ext cx="8595360" cy="548640"/>
          </a:xfrm>
          <a:prstGeom prst="rect">
            <a:avLst/>
          </a:prstGeom>
          <a:noFill/>
          <a:ln/>
        </p:spPr>
        <p:txBody>
          <a:bodyPr wrap="square" rtlCol="0" anchor="ctr"/>
          <a:lstStyle/>
          <a:p>
            <a:pPr marL="0" indent="0">
              <a:buNone/>
            </a:pPr>
            <a:r>
              <a:rPr lang="en-US" sz="1350" i="1" dirty="0">
                <a:solidFill>
                  <a:srgbClr val="C9D6E8"/>
                </a:solidFill>
                <a:latin typeface="Calibri" pitchFamily="34" charset="0"/>
                <a:ea typeface="Calibri" pitchFamily="34" charset="-122"/>
                <a:cs typeface="Calibri" pitchFamily="34" charset="-120"/>
              </a:rPr>
              <a:t>Case submission, drafts, and review screens for bank clients</a:t>
            </a:r>
            <a:endParaRPr lang="en-US" sz="1350" dirty="0"/>
          </a:p>
        </p:txBody>
      </p:sp>
      <p:sp>
        <p:nvSpPr>
          <p:cNvPr id="8" name="Text 5"/>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C9D6E8"/>
                </a:solidFill>
                <a:latin typeface="Calibri" pitchFamily="34" charset="0"/>
                <a:ea typeface="Calibri" pitchFamily="34" charset="-122"/>
                <a:cs typeface="Calibri" pitchFamily="34" charset="-120"/>
              </a:rPr>
              <a:t>FX DIGITALIZATION</a:t>
            </a:r>
            <a:endParaRPr lang="en-US" sz="800" dirty="0"/>
          </a:p>
        </p:txBody>
      </p:sp>
      <p:sp>
        <p:nvSpPr>
          <p:cNvPr id="9" name="Text 6"/>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C9D6E8"/>
                </a:solidFill>
                <a:latin typeface="Calibri" pitchFamily="34" charset="0"/>
                <a:ea typeface="Calibri" pitchFamily="34" charset="-122"/>
                <a:cs typeface="Calibri" pitchFamily="34" charset="-120"/>
              </a:rPr>
              <a:t>77</a:t>
            </a:r>
            <a:endParaRPr lang="en-US" sz="800"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name="Slide 7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CLIENT PORTAL</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Home screen</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77.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78</a:t>
            </a:r>
            <a:endParaRPr lang="en-US" sz="800"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name="Slide 7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CLIENT PORTAL</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Case submit/draft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78.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79</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OVERVIEW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Expected Benefits</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Enhanced client experience</a:t>
            </a:r>
            <a:endParaRPr lang="en-US" sz="1350" dirty="0"/>
          </a:p>
        </p:txBody>
      </p:sp>
      <p:sp>
        <p:nvSpPr>
          <p:cNvPr id="6" name="Shape 4"/>
          <p:cNvSpPr/>
          <p:nvPr/>
        </p:nvSpPr>
        <p:spPr>
          <a:xfrm>
            <a:off x="868680" y="2139696"/>
            <a:ext cx="82296" cy="82296"/>
          </a:xfrm>
          <a:prstGeom prst="ellipse">
            <a:avLst/>
          </a:prstGeom>
          <a:solidFill>
            <a:srgbClr val="C9971F"/>
          </a:solidFill>
          <a:ln/>
        </p:spPr>
        <p:txBody>
          <a:bodyPr/>
          <a:lstStyle/>
          <a:p>
            <a:endParaRPr lang="en-US"/>
          </a:p>
        </p:txBody>
      </p:sp>
      <p:sp>
        <p:nvSpPr>
          <p:cNvPr id="7" name="Text 5"/>
          <p:cNvSpPr/>
          <p:nvPr/>
        </p:nvSpPr>
        <p:spPr>
          <a:xfrm>
            <a:off x="1078992" y="202996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Reduction in client queries</a:t>
            </a:r>
            <a:endParaRPr lang="en-US" sz="1350" dirty="0"/>
          </a:p>
        </p:txBody>
      </p:sp>
      <p:sp>
        <p:nvSpPr>
          <p:cNvPr id="8" name="Shape 6"/>
          <p:cNvSpPr/>
          <p:nvPr/>
        </p:nvSpPr>
        <p:spPr>
          <a:xfrm>
            <a:off x="868680" y="2505456"/>
            <a:ext cx="82296" cy="82296"/>
          </a:xfrm>
          <a:prstGeom prst="ellipse">
            <a:avLst/>
          </a:prstGeom>
          <a:solidFill>
            <a:srgbClr val="C9971F"/>
          </a:solidFill>
          <a:ln/>
        </p:spPr>
        <p:txBody>
          <a:bodyPr/>
          <a:lstStyle/>
          <a:p>
            <a:endParaRPr lang="en-US"/>
          </a:p>
        </p:txBody>
      </p:sp>
      <p:sp>
        <p:nvSpPr>
          <p:cNvPr id="9" name="Text 7"/>
          <p:cNvSpPr/>
          <p:nvPr/>
        </p:nvSpPr>
        <p:spPr>
          <a:xfrm>
            <a:off x="1078992" y="239572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Reduction in overall TAT</a:t>
            </a:r>
            <a:endParaRPr lang="en-US" sz="1350" dirty="0"/>
          </a:p>
        </p:txBody>
      </p:sp>
      <p:sp>
        <p:nvSpPr>
          <p:cNvPr id="10" name="Shape 8"/>
          <p:cNvSpPr/>
          <p:nvPr/>
        </p:nvSpPr>
        <p:spPr>
          <a:xfrm>
            <a:off x="868680" y="2871216"/>
            <a:ext cx="82296" cy="82296"/>
          </a:xfrm>
          <a:prstGeom prst="ellipse">
            <a:avLst/>
          </a:prstGeom>
          <a:solidFill>
            <a:srgbClr val="C9971F"/>
          </a:solidFill>
          <a:ln/>
        </p:spPr>
        <p:txBody>
          <a:bodyPr/>
          <a:lstStyle/>
          <a:p>
            <a:endParaRPr lang="en-US"/>
          </a:p>
        </p:txBody>
      </p:sp>
      <p:sp>
        <p:nvSpPr>
          <p:cNvPr id="11" name="Text 9"/>
          <p:cNvSpPr/>
          <p:nvPr/>
        </p:nvSpPr>
        <p:spPr>
          <a:xfrm>
            <a:off x="1078992" y="276148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Improved accuracy and reduction in discrepancies</a:t>
            </a:r>
            <a:endParaRPr lang="en-US" sz="1350" dirty="0"/>
          </a:p>
        </p:txBody>
      </p:sp>
      <p:sp>
        <p:nvSpPr>
          <p:cNvPr id="12" name="Shape 10"/>
          <p:cNvSpPr/>
          <p:nvPr/>
        </p:nvSpPr>
        <p:spPr>
          <a:xfrm>
            <a:off x="868680" y="3236976"/>
            <a:ext cx="82296" cy="82296"/>
          </a:xfrm>
          <a:prstGeom prst="ellipse">
            <a:avLst/>
          </a:prstGeom>
          <a:solidFill>
            <a:srgbClr val="C9971F"/>
          </a:solidFill>
          <a:ln/>
        </p:spPr>
        <p:txBody>
          <a:bodyPr/>
          <a:lstStyle/>
          <a:p>
            <a:endParaRPr lang="en-US"/>
          </a:p>
        </p:txBody>
      </p:sp>
      <p:sp>
        <p:nvSpPr>
          <p:cNvPr id="13" name="Text 11"/>
          <p:cNvSpPr/>
          <p:nvPr/>
        </p:nvSpPr>
        <p:spPr>
          <a:xfrm>
            <a:off x="1078992" y="3127248"/>
            <a:ext cx="10268712" cy="274320"/>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Regulatory compliance</a:t>
            </a:r>
            <a:endParaRPr lang="en-US" sz="1350" dirty="0"/>
          </a:p>
        </p:txBody>
      </p:sp>
      <p:sp>
        <p:nvSpPr>
          <p:cNvPr id="14" name="Text 12"/>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15" name="Text 13"/>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8</a:t>
            </a:r>
            <a:endParaRPr lang="en-US" sz="800"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name="Slide 80">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CLIENT PORTAL</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Draft case view/edit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79.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80</a:t>
            </a:r>
            <a:endParaRPr lang="en-US" sz="800"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name="Slide 8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CLIENT PORTAL</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Submitted case view/edit form</a:t>
            </a:r>
            <a:endParaRPr lang="en-US" sz="2600" dirty="0"/>
          </a:p>
        </p:txBody>
      </p:sp>
      <p:sp>
        <p:nvSpPr>
          <p:cNvPr id="4" name="Shape 2"/>
          <p:cNvSpPr/>
          <p:nvPr/>
        </p:nvSpPr>
        <p:spPr>
          <a:xfrm>
            <a:off x="640080" y="1554480"/>
            <a:ext cx="10908792" cy="4892040"/>
          </a:xfrm>
          <a:prstGeom prst="roundRect">
            <a:avLst>
              <a:gd name="adj" fmla="val 1121"/>
            </a:avLst>
          </a:prstGeom>
          <a:solidFill>
            <a:srgbClr val="F5F7FA"/>
          </a:solidFill>
          <a:ln w="12700">
            <a:solidFill>
              <a:srgbClr val="E2E6EC"/>
            </a:solidFill>
            <a:prstDash val="solid"/>
          </a:ln>
          <a:effectLst>
            <a:outerShdw blurRad="127000" dist="38100" dir="5400000" algn="bl" rotWithShape="0">
              <a:srgbClr val="888888">
                <a:alpha val="25000"/>
              </a:srgbClr>
            </a:outerShdw>
          </a:effectLst>
        </p:spPr>
        <p:txBody>
          <a:bodyPr/>
          <a:lstStyle/>
          <a:p>
            <a:endParaRPr lang="en-US"/>
          </a:p>
        </p:txBody>
      </p:sp>
      <p:pic>
        <p:nvPicPr>
          <p:cNvPr id="5" name="Image 0" descr="fx_screens/fx_screen_80.png"/>
          <p:cNvPicPr>
            <a:picLocks noChangeAspect="1"/>
          </p:cNvPicPr>
          <p:nvPr/>
        </p:nvPicPr>
        <p:blipFill>
          <a:blip r:embed="rId3"/>
          <a:srcRect/>
          <a:stretch/>
        </p:blipFill>
        <p:spPr>
          <a:xfrm>
            <a:off x="960120" y="1874520"/>
            <a:ext cx="10268712" cy="4251960"/>
          </a:xfrm>
          <a:prstGeom prst="rect">
            <a:avLst/>
          </a:prstGeom>
        </p:spPr>
      </p:pic>
      <p:sp>
        <p:nvSpPr>
          <p:cNvPr id="6" name="Text 3"/>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7" name="Text 4"/>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81</a:t>
            </a:r>
            <a:endParaRPr lang="en-US" sz="800" dirty="0"/>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name="Slide 82">
    <p:bg>
      <p:bgPr>
        <a:solidFill>
          <a:srgbClr val="0F2A44"/>
        </a:solidFill>
        <a:effectLst/>
      </p:bgPr>
    </p:bg>
    <p:spTree>
      <p:nvGrpSpPr>
        <p:cNvPr id="1" name=""/>
        <p:cNvGrpSpPr/>
        <p:nvPr/>
      </p:nvGrpSpPr>
      <p:grpSpPr>
        <a:xfrm>
          <a:off x="0" y="0"/>
          <a:ext cx="0" cy="0"/>
          <a:chOff x="0" y="0"/>
          <a:chExt cx="0" cy="0"/>
        </a:xfrm>
      </p:grpSpPr>
      <p:sp>
        <p:nvSpPr>
          <p:cNvPr id="2" name="Shape 0"/>
          <p:cNvSpPr/>
          <p:nvPr/>
        </p:nvSpPr>
        <p:spPr>
          <a:xfrm>
            <a:off x="-2286000" y="-2377440"/>
            <a:ext cx="5943600" cy="5943600"/>
          </a:xfrm>
          <a:prstGeom prst="ellipse">
            <a:avLst/>
          </a:prstGeom>
          <a:solidFill>
            <a:srgbClr val="1B3F63"/>
          </a:solidFill>
          <a:ln/>
        </p:spPr>
        <p:txBody>
          <a:bodyPr/>
          <a:lstStyle/>
          <a:p>
            <a:endParaRPr lang="en-US"/>
          </a:p>
        </p:txBody>
      </p:sp>
      <p:sp>
        <p:nvSpPr>
          <p:cNvPr id="3" name="Shape 1"/>
          <p:cNvSpPr/>
          <p:nvPr/>
        </p:nvSpPr>
        <p:spPr>
          <a:xfrm>
            <a:off x="8961120" y="3291840"/>
            <a:ext cx="5029200" cy="5029200"/>
          </a:xfrm>
          <a:prstGeom prst="ellipse">
            <a:avLst/>
          </a:prstGeom>
          <a:ln w="12700">
            <a:solidFill>
              <a:srgbClr val="C9971F"/>
            </a:solidFill>
            <a:prstDash val="solid"/>
          </a:ln>
        </p:spPr>
        <p:txBody>
          <a:bodyPr/>
          <a:lstStyle/>
          <a:p>
            <a:endParaRPr lang="en-US"/>
          </a:p>
        </p:txBody>
      </p:sp>
      <p:sp>
        <p:nvSpPr>
          <p:cNvPr id="4" name="Text 2"/>
          <p:cNvSpPr/>
          <p:nvPr/>
        </p:nvSpPr>
        <p:spPr>
          <a:xfrm>
            <a:off x="822960" y="2651760"/>
            <a:ext cx="9144000" cy="1005840"/>
          </a:xfrm>
          <a:prstGeom prst="rect">
            <a:avLst/>
          </a:prstGeom>
          <a:noFill/>
          <a:ln/>
        </p:spPr>
        <p:txBody>
          <a:bodyPr wrap="square" rtlCol="0" anchor="ctr"/>
          <a:lstStyle/>
          <a:p>
            <a:pPr marL="0" indent="0">
              <a:buNone/>
            </a:pPr>
            <a:r>
              <a:rPr lang="en-US" sz="4600" b="1" dirty="0">
                <a:solidFill>
                  <a:srgbClr val="FFFFFF"/>
                </a:solidFill>
                <a:latin typeface="Cambria" pitchFamily="34" charset="0"/>
                <a:ea typeface="Cambria" pitchFamily="34" charset="-122"/>
                <a:cs typeface="Cambria" pitchFamily="34" charset="-120"/>
              </a:rPr>
              <a:t>Thank You</a:t>
            </a:r>
            <a:endParaRPr lang="en-US" sz="4600" dirty="0"/>
          </a:p>
        </p:txBody>
      </p:sp>
      <p:sp>
        <p:nvSpPr>
          <p:cNvPr id="5" name="Text 3"/>
          <p:cNvSpPr/>
          <p:nvPr/>
        </p:nvSpPr>
        <p:spPr>
          <a:xfrm>
            <a:off x="841248" y="3566160"/>
            <a:ext cx="7315200" cy="457200"/>
          </a:xfrm>
          <a:prstGeom prst="rect">
            <a:avLst/>
          </a:prstGeom>
          <a:noFill/>
          <a:ln/>
        </p:spPr>
        <p:txBody>
          <a:bodyPr wrap="square" rtlCol="0" anchor="ctr"/>
          <a:lstStyle/>
          <a:p>
            <a:pPr marL="0" indent="0">
              <a:buNone/>
            </a:pPr>
            <a:r>
              <a:rPr lang="en-US" sz="1500" i="1" dirty="0">
                <a:solidFill>
                  <a:srgbClr val="C9D6E8"/>
                </a:solidFill>
                <a:latin typeface="Calibri" pitchFamily="34" charset="0"/>
                <a:ea typeface="Calibri" pitchFamily="34" charset="-122"/>
                <a:cs typeface="Calibri" pitchFamily="34" charset="-120"/>
              </a:rPr>
              <a:t>Questions &amp; discussion welcome</a:t>
            </a:r>
            <a:endParaRPr lang="en-US" sz="1500" dirty="0"/>
          </a:p>
        </p:txBody>
      </p:sp>
      <p:sp>
        <p:nvSpPr>
          <p:cNvPr id="6" name="Shape 4"/>
          <p:cNvSpPr/>
          <p:nvPr/>
        </p:nvSpPr>
        <p:spPr>
          <a:xfrm>
            <a:off x="822960" y="5029200"/>
            <a:ext cx="914400" cy="0"/>
          </a:xfrm>
          <a:prstGeom prst="line">
            <a:avLst/>
          </a:prstGeom>
          <a:noFill/>
          <a:ln w="25400">
            <a:solidFill>
              <a:srgbClr val="C9971F"/>
            </a:solidFill>
            <a:prstDash val="solid"/>
          </a:ln>
        </p:spPr>
        <p:txBody>
          <a:bodyPr/>
          <a:lstStyle/>
          <a:p>
            <a:endParaRPr lang="en-US"/>
          </a:p>
        </p:txBody>
      </p:sp>
      <p:sp>
        <p:nvSpPr>
          <p:cNvPr id="7" name="Text 5"/>
          <p:cNvSpPr/>
          <p:nvPr/>
        </p:nvSpPr>
        <p:spPr>
          <a:xfrm>
            <a:off x="822960" y="5138928"/>
            <a:ext cx="5486400" cy="320040"/>
          </a:xfrm>
          <a:prstGeom prst="rect">
            <a:avLst/>
          </a:prstGeom>
          <a:noFill/>
          <a:ln/>
        </p:spPr>
        <p:txBody>
          <a:bodyPr wrap="square" rtlCol="0" anchor="ctr"/>
          <a:lstStyle/>
          <a:p>
            <a:pPr marL="0" indent="0">
              <a:buNone/>
            </a:pPr>
            <a:r>
              <a:rPr lang="en-US" sz="1300" b="1" dirty="0">
                <a:solidFill>
                  <a:srgbClr val="FFFFFF"/>
                </a:solidFill>
                <a:latin typeface="Calibri" pitchFamily="34" charset="0"/>
                <a:ea typeface="Calibri" pitchFamily="34" charset="-122"/>
                <a:cs typeface="Calibri" pitchFamily="34" charset="-120"/>
              </a:rPr>
              <a:t>Developed by Zealous Technologies</a:t>
            </a:r>
            <a:endParaRPr lang="en-US" sz="1300" dirty="0"/>
          </a:p>
        </p:txBody>
      </p:sp>
      <p:sp>
        <p:nvSpPr>
          <p:cNvPr id="8" name="Text 6"/>
          <p:cNvSpPr/>
          <p:nvPr/>
        </p:nvSpPr>
        <p:spPr>
          <a:xfrm>
            <a:off x="822960" y="5440680"/>
            <a:ext cx="5486400" cy="274320"/>
          </a:xfrm>
          <a:prstGeom prst="rect">
            <a:avLst/>
          </a:prstGeom>
          <a:noFill/>
          <a:ln/>
        </p:spPr>
        <p:txBody>
          <a:bodyPr wrap="square" rtlCol="0" anchor="ctr"/>
          <a:lstStyle/>
          <a:p>
            <a:pPr marL="0" indent="0">
              <a:buNone/>
            </a:pPr>
            <a:r>
              <a:rPr lang="en-US" sz="1100" dirty="0">
                <a:solidFill>
                  <a:srgbClr val="C9D6E8"/>
                </a:solidFill>
                <a:latin typeface="Calibri" pitchFamily="34" charset="0"/>
                <a:ea typeface="Calibri" pitchFamily="34" charset="-122"/>
                <a:cs typeface="Calibri" pitchFamily="34" charset="-120"/>
              </a:rPr>
              <a:t>zealoustechnologies.com</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822960" y="457200"/>
            <a:ext cx="10058400" cy="274320"/>
          </a:xfrm>
          <a:prstGeom prst="rect">
            <a:avLst/>
          </a:prstGeom>
          <a:noFill/>
          <a:ln/>
        </p:spPr>
        <p:txBody>
          <a:bodyPr wrap="square" rtlCol="0" anchor="ctr"/>
          <a:lstStyle/>
          <a:p>
            <a:pPr marL="0" indent="0">
              <a:buNone/>
            </a:pPr>
            <a:r>
              <a:rPr lang="en-US" sz="1150" b="1" kern="0" spc="200" dirty="0">
                <a:solidFill>
                  <a:srgbClr val="C9971F"/>
                </a:solidFill>
                <a:latin typeface="Calibri" pitchFamily="34" charset="0"/>
                <a:ea typeface="Calibri" pitchFamily="34" charset="-122"/>
                <a:cs typeface="Calibri" pitchFamily="34" charset="-120"/>
              </a:rPr>
              <a:t>OVERVIEW</a:t>
            </a:r>
            <a:endParaRPr lang="en-US" sz="1150" dirty="0"/>
          </a:p>
        </p:txBody>
      </p:sp>
      <p:sp>
        <p:nvSpPr>
          <p:cNvPr id="3" name="Text 1"/>
          <p:cNvSpPr/>
          <p:nvPr/>
        </p:nvSpPr>
        <p:spPr>
          <a:xfrm>
            <a:off x="777240" y="713232"/>
            <a:ext cx="10515600" cy="777240"/>
          </a:xfrm>
          <a:prstGeom prst="rect">
            <a:avLst/>
          </a:prstGeom>
          <a:noFill/>
          <a:ln/>
        </p:spPr>
        <p:txBody>
          <a:bodyPr wrap="square" rtlCol="0" anchor="ctr"/>
          <a:lstStyle/>
          <a:p>
            <a:pPr marL="0" indent="0">
              <a:buNone/>
            </a:pPr>
            <a:r>
              <a:rPr lang="en-US" sz="2600" b="1" dirty="0">
                <a:solidFill>
                  <a:srgbClr val="0F2A44"/>
                </a:solidFill>
                <a:latin typeface="Cambria" pitchFamily="34" charset="0"/>
                <a:ea typeface="Cambria" pitchFamily="34" charset="-122"/>
                <a:cs typeface="Cambria" pitchFamily="34" charset="-120"/>
              </a:rPr>
              <a:t>Process High level Workflow</a:t>
            </a:r>
            <a:endParaRPr lang="en-US" sz="2600" dirty="0"/>
          </a:p>
        </p:txBody>
      </p:sp>
      <p:sp>
        <p:nvSpPr>
          <p:cNvPr id="4" name="Shape 2"/>
          <p:cNvSpPr/>
          <p:nvPr/>
        </p:nvSpPr>
        <p:spPr>
          <a:xfrm>
            <a:off x="868680" y="1773936"/>
            <a:ext cx="82296" cy="82296"/>
          </a:xfrm>
          <a:prstGeom prst="ellipse">
            <a:avLst/>
          </a:prstGeom>
          <a:solidFill>
            <a:srgbClr val="C9971F"/>
          </a:solidFill>
          <a:ln/>
        </p:spPr>
        <p:txBody>
          <a:bodyPr/>
          <a:lstStyle/>
          <a:p>
            <a:endParaRPr lang="en-US"/>
          </a:p>
        </p:txBody>
      </p:sp>
      <p:sp>
        <p:nvSpPr>
          <p:cNvPr id="5" name="Text 3"/>
          <p:cNvSpPr/>
          <p:nvPr/>
        </p:nvSpPr>
        <p:spPr>
          <a:xfrm>
            <a:off x="1078992" y="1664208"/>
            <a:ext cx="10268712" cy="658368"/>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The future process flow will vary from bank to bank owing to different organizational structure, SOPs and control mechanism put in place by each bank. However, a generalized workflow is given below for the reference of all.</a:t>
            </a:r>
            <a:endParaRPr lang="en-US" sz="1350" dirty="0"/>
          </a:p>
        </p:txBody>
      </p:sp>
      <p:sp>
        <p:nvSpPr>
          <p:cNvPr id="6" name="Shape 4"/>
          <p:cNvSpPr/>
          <p:nvPr/>
        </p:nvSpPr>
        <p:spPr>
          <a:xfrm>
            <a:off x="868680" y="2523744"/>
            <a:ext cx="82296" cy="82296"/>
          </a:xfrm>
          <a:prstGeom prst="ellipse">
            <a:avLst/>
          </a:prstGeom>
          <a:solidFill>
            <a:srgbClr val="C9971F"/>
          </a:solidFill>
          <a:ln/>
        </p:spPr>
        <p:txBody>
          <a:bodyPr/>
          <a:lstStyle/>
          <a:p>
            <a:endParaRPr lang="en-US"/>
          </a:p>
        </p:txBody>
      </p:sp>
      <p:sp>
        <p:nvSpPr>
          <p:cNvPr id="7" name="Text 5"/>
          <p:cNvSpPr/>
          <p:nvPr/>
        </p:nvSpPr>
        <p:spPr>
          <a:xfrm>
            <a:off x="1078992" y="2414016"/>
            <a:ext cx="10268712" cy="1316736"/>
          </a:xfrm>
          <a:prstGeom prst="rect">
            <a:avLst/>
          </a:prstGeom>
          <a:noFill/>
          <a:ln/>
        </p:spPr>
        <p:txBody>
          <a:bodyPr wrap="square" rtlCol="0" anchor="t"/>
          <a:lstStyle/>
          <a:p>
            <a:pPr marL="0" indent="0">
              <a:lnSpc>
                <a:spcPct val="115000"/>
              </a:lnSpc>
              <a:buNone/>
            </a:pPr>
            <a:r>
              <a:rPr lang="en-US" sz="1350" dirty="0">
                <a:solidFill>
                  <a:srgbClr val="1A2433"/>
                </a:solidFill>
                <a:latin typeface="Calibri" pitchFamily="34" charset="0"/>
                <a:ea typeface="Calibri" pitchFamily="34" charset="-122"/>
                <a:cs typeface="Calibri" pitchFamily="34" charset="-120"/>
              </a:rPr>
              <a:t>Overall flow of the transaction will remain the same. However, bank’s client will be able to review the mandatory documentary requirements of the various type of cases on the portal and portal will not allow clients to proceed with submission without uploading the mandatory documents. This will significantly improve bank’s client experience and reduce the number of queries and responses going back and forth between bank and client</a:t>
            </a:r>
            <a:endParaRPr lang="en-US" sz="1350" dirty="0"/>
          </a:p>
        </p:txBody>
      </p:sp>
      <p:sp>
        <p:nvSpPr>
          <p:cNvPr id="8" name="Text 6"/>
          <p:cNvSpPr/>
          <p:nvPr/>
        </p:nvSpPr>
        <p:spPr>
          <a:xfrm>
            <a:off x="457200" y="6537960"/>
            <a:ext cx="3657600" cy="274320"/>
          </a:xfrm>
          <a:prstGeom prst="rect">
            <a:avLst/>
          </a:prstGeom>
          <a:noFill/>
          <a:ln/>
        </p:spPr>
        <p:txBody>
          <a:bodyPr wrap="square" rtlCol="0" anchor="ctr"/>
          <a:lstStyle/>
          <a:p>
            <a:pPr marL="0" indent="0" algn="l">
              <a:buNone/>
            </a:pPr>
            <a:r>
              <a:rPr lang="en-US" sz="800" kern="0" spc="150" dirty="0">
                <a:solidFill>
                  <a:srgbClr val="5B6B7F"/>
                </a:solidFill>
                <a:latin typeface="Calibri" pitchFamily="34" charset="0"/>
                <a:ea typeface="Calibri" pitchFamily="34" charset="-122"/>
                <a:cs typeface="Calibri" pitchFamily="34" charset="-120"/>
              </a:rPr>
              <a:t>FX DIGITALIZATION</a:t>
            </a:r>
            <a:endParaRPr lang="en-US" sz="800" dirty="0"/>
          </a:p>
        </p:txBody>
      </p:sp>
      <p:sp>
        <p:nvSpPr>
          <p:cNvPr id="9" name="Text 7"/>
          <p:cNvSpPr/>
          <p:nvPr/>
        </p:nvSpPr>
        <p:spPr>
          <a:xfrm>
            <a:off x="11277295" y="6537960"/>
            <a:ext cx="457200" cy="274320"/>
          </a:xfrm>
          <a:prstGeom prst="rect">
            <a:avLst/>
          </a:prstGeom>
          <a:noFill/>
          <a:ln/>
        </p:spPr>
        <p:txBody>
          <a:bodyPr wrap="square" rtlCol="0" anchor="ctr"/>
          <a:lstStyle/>
          <a:p>
            <a:pPr marL="0" indent="0" algn="r">
              <a:buNone/>
            </a:pPr>
            <a:r>
              <a:rPr lang="en-US" sz="800" dirty="0">
                <a:solidFill>
                  <a:srgbClr val="5B6B7F"/>
                </a:solidFill>
                <a:latin typeface="Calibri" pitchFamily="34" charset="0"/>
                <a:ea typeface="Calibri" pitchFamily="34" charset="-122"/>
                <a:cs typeface="Calibri" pitchFamily="34" charset="-120"/>
              </a:rPr>
              <a:t>9</a:t>
            </a:r>
            <a:endParaRPr lang="en-US" sz="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4625</Words>
  <Application>Microsoft Office PowerPoint</Application>
  <PresentationFormat>Widescreen</PresentationFormat>
  <Paragraphs>807</Paragraphs>
  <Slides>82</Slides>
  <Notes>82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82</vt:i4>
      </vt:variant>
    </vt:vector>
  </HeadingPairs>
  <TitlesOfParts>
    <vt:vector size="86"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Shahid Lakhani</cp:lastModifiedBy>
  <cp:revision>2</cp:revision>
  <dcterms:created xsi:type="dcterms:W3CDTF">2026-08-08T17:04:50Z</dcterms:created>
  <dcterms:modified xsi:type="dcterms:W3CDTF">2026-08-12T11:12:51Z</dcterms:modified>
</cp:coreProperties>
</file>