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25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3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96012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Export Application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7033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end-to-end digital platform for export operations, compliance, and reporting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Groups creation form which are further assigned to the application users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user creation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riefcas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Partner Setup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data for partner types, geography, and classification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partner types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City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types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Country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Industry types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Occupation types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Segment types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Platform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high-performance platform built on C# and .NET Core that digitizes the bank's export operations end to end — E-Forms, FX bookings, and payments.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hield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Compliance &amp; Workflow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Maker-checker approvals, dynamic user management, and configurable setups keep every transaction aligned with SBP regulatory standards.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barchar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Reporting &amp; Insight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MIS, SBP, and operational reports improve turnaround time, transparency, and the overall client experience.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State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doll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Setup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Exchange rates, rate definitions, and currency types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exchange rate maintenance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rate definitions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Currency types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filetex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Setup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Initiation, authorization, and reporting for E-Forms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E-FORM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authorizing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E-FORM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discrepancy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E-FORM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Edit/Modify submitted E-Forms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E-FORM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 of submitted E-Forms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Functionality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scalable, and fully compliant digital workflow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51560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76" y="2276856"/>
            <a:ext cx="292608" cy="29260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&amp; Role Management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1051560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accounts with roles and maker-checker approvals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507992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736592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icons/slid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608" y="2276856"/>
            <a:ext cx="292608" cy="29260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22392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Flexible Configuration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4736592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currency, export, holiday, scrutiny, and other setups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193024" y="192024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421624" y="214884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icons/filetext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640" y="2276856"/>
            <a:ext cx="292608" cy="29260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107424" y="210312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Initiation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8421624" y="278892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Initiate and manage E-Forms with integrated authorization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822960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1051560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icons/trending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9576" y="4517136"/>
            <a:ext cx="292608" cy="29260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737360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&amp; Payment Tracking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1051560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FX bookings and payments end to end</a:t>
            </a:r>
            <a:endParaRPr lang="en-US" sz="1100" dirty="0"/>
          </a:p>
        </p:txBody>
      </p:sp>
      <p:sp>
        <p:nvSpPr>
          <p:cNvPr id="25" name="Shape 19"/>
          <p:cNvSpPr/>
          <p:nvPr/>
        </p:nvSpPr>
        <p:spPr>
          <a:xfrm>
            <a:off x="4507992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20"/>
          <p:cNvSpPr/>
          <p:nvPr/>
        </p:nvSpPr>
        <p:spPr>
          <a:xfrm>
            <a:off x="4736592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4" descr="icons/piechart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4608" y="4517136"/>
            <a:ext cx="292608" cy="2926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422392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Real-Time Reporting</a:t>
            </a:r>
            <a:endParaRPr lang="en-US" sz="1350" dirty="0"/>
          </a:p>
        </p:txBody>
      </p:sp>
      <p:sp>
        <p:nvSpPr>
          <p:cNvPr id="29" name="Text 22"/>
          <p:cNvSpPr/>
          <p:nvPr/>
        </p:nvSpPr>
        <p:spPr>
          <a:xfrm>
            <a:off x="4736592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real-time MIS, SBP, and operational reports</a:t>
            </a:r>
            <a:endParaRPr lang="en-US" sz="1100" dirty="0"/>
          </a:p>
        </p:txBody>
      </p:sp>
      <p:sp>
        <p:nvSpPr>
          <p:cNvPr id="30" name="Shape 23"/>
          <p:cNvSpPr/>
          <p:nvPr/>
        </p:nvSpPr>
        <p:spPr>
          <a:xfrm>
            <a:off x="8193024" y="4160520"/>
            <a:ext cx="342900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1" name="Shape 24"/>
          <p:cNvSpPr/>
          <p:nvPr/>
        </p:nvSpPr>
        <p:spPr>
          <a:xfrm>
            <a:off x="8421624" y="4389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5" descr="icons/grid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9640" y="4517136"/>
            <a:ext cx="292608" cy="29260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9107424" y="43434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Centralized Dashboards</a:t>
            </a:r>
            <a:endParaRPr lang="en-US" sz="1350" dirty="0"/>
          </a:p>
        </p:txBody>
      </p:sp>
      <p:sp>
        <p:nvSpPr>
          <p:cNvPr id="34" name="Text 26"/>
          <p:cNvSpPr/>
          <p:nvPr/>
        </p:nvSpPr>
        <p:spPr>
          <a:xfrm>
            <a:off x="8421624" y="5029200"/>
            <a:ext cx="297180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approvals and monitoring from one dashboard</a:t>
            </a:r>
            <a:endParaRPr lang="en-US" sz="1100" dirty="0"/>
          </a:p>
        </p:txBody>
      </p:sp>
      <p:sp>
        <p:nvSpPr>
          <p:cNvPr id="35" name="Text 27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36" name="Text 28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E-FORM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register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ackage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Export Setup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reference data powering the export workflow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Discrepancies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officer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Account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Application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resources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Country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2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Foreign branch information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ENHANCEMENT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User Creation Module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0584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7160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plu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056" y="3191256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 User Creation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37160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can be created and managed through the new proposed dynamic module — replacing the previous static process.</a:t>
            </a:r>
            <a:endParaRPr lang="en-US" sz="125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152" y="3685032"/>
            <a:ext cx="310896" cy="31089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17220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53796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53796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icons/lay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416" y="3191256"/>
            <a:ext cx="475488" cy="47548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53796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Portal Integration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653796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dynamic user-creation module will be incorporated directly into the Re Import Export Portal.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18" name="Text 1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Goods information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Maturity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Service charges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Telex courier charges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43</a:t>
            </a:r>
            <a:endParaRPr lang="en-US" sz="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Goods sub category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alenda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Setup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calendars and holiday type configuration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entry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Holiday type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arch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Scrutiny Setup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Discrepancy authorization, courier, and document handling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 of discrepancy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3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Modules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integrated modules power the complete export lifecycle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196596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517904" y="222199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208" y="2368296"/>
            <a:ext cx="365760" cy="3657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301752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Users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008376" y="196596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3703320" y="222199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briefcase_nav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624" y="2368296"/>
            <a:ext cx="365760" cy="3657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099816" y="301752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Partner Setup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5193792" y="196596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5888736" y="222199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icons/dollar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040" y="2368296"/>
            <a:ext cx="365760" cy="36576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285232" y="301752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Currency Setup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7379208" y="196596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8074152" y="222199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icons/filetext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0456" y="2368296"/>
            <a:ext cx="365760" cy="36576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470648" y="301752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E-Form Setup</a:t>
            </a:r>
            <a:endParaRPr lang="en-US" sz="1150" dirty="0"/>
          </a:p>
        </p:txBody>
      </p:sp>
      <p:sp>
        <p:nvSpPr>
          <p:cNvPr id="21" name="Shape 15"/>
          <p:cNvSpPr/>
          <p:nvPr/>
        </p:nvSpPr>
        <p:spPr>
          <a:xfrm>
            <a:off x="9564624" y="196596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10259568" y="222199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icons/package_nav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5872" y="2368296"/>
            <a:ext cx="365760" cy="365760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9656064" y="301752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Setup</a:t>
            </a:r>
            <a:endParaRPr lang="en-US" sz="1150" dirty="0"/>
          </a:p>
        </p:txBody>
      </p:sp>
      <p:sp>
        <p:nvSpPr>
          <p:cNvPr id="25" name="Shape 18"/>
          <p:cNvSpPr/>
          <p:nvPr/>
        </p:nvSpPr>
        <p:spPr>
          <a:xfrm>
            <a:off x="822960" y="406908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1517904" y="432511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5" descr="icons/calendar_nav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4208" y="4471416"/>
            <a:ext cx="365760" cy="365760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914400" y="512064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Holiday Setup</a:t>
            </a:r>
            <a:endParaRPr lang="en-US" sz="1150" dirty="0"/>
          </a:p>
        </p:txBody>
      </p:sp>
      <p:sp>
        <p:nvSpPr>
          <p:cNvPr id="29" name="Shape 21"/>
          <p:cNvSpPr/>
          <p:nvPr/>
        </p:nvSpPr>
        <p:spPr>
          <a:xfrm>
            <a:off x="3008376" y="406908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2"/>
          <p:cNvSpPr/>
          <p:nvPr/>
        </p:nvSpPr>
        <p:spPr>
          <a:xfrm>
            <a:off x="3703320" y="432511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1" name="Image 6" descr="icons/search_nav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49624" y="4471416"/>
            <a:ext cx="365760" cy="36576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3099816" y="512064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3" name="Shape 24"/>
          <p:cNvSpPr/>
          <p:nvPr/>
        </p:nvSpPr>
        <p:spPr>
          <a:xfrm>
            <a:off x="5193792" y="406908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25"/>
          <p:cNvSpPr/>
          <p:nvPr/>
        </p:nvSpPr>
        <p:spPr>
          <a:xfrm>
            <a:off x="5888736" y="432511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5" name="Image 7" descr="icons/clipboard_nav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5040" y="4471416"/>
            <a:ext cx="365760" cy="365760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5285232" y="512064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7" name="Shape 27"/>
          <p:cNvSpPr/>
          <p:nvPr/>
        </p:nvSpPr>
        <p:spPr>
          <a:xfrm>
            <a:off x="7379208" y="406908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28"/>
          <p:cNvSpPr/>
          <p:nvPr/>
        </p:nvSpPr>
        <p:spPr>
          <a:xfrm>
            <a:off x="8074152" y="432511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9" name="Image 8" descr="icons/barchart_nav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0456" y="4471416"/>
            <a:ext cx="365760" cy="365760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7470648" y="512064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41" name="Shape 30"/>
          <p:cNvSpPr/>
          <p:nvPr/>
        </p:nvSpPr>
        <p:spPr>
          <a:xfrm>
            <a:off x="9564624" y="4069080"/>
            <a:ext cx="2048256" cy="1874520"/>
          </a:xfrm>
          <a:prstGeom prst="roundRect">
            <a:avLst>
              <a:gd name="adj" fmla="val 3415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31"/>
          <p:cNvSpPr/>
          <p:nvPr/>
        </p:nvSpPr>
        <p:spPr>
          <a:xfrm>
            <a:off x="10259568" y="4325112"/>
            <a:ext cx="658368" cy="658368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3" name="Image 9" descr="icons/piechart_nav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05872" y="4471416"/>
            <a:ext cx="365760" cy="365760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9656064" y="5120640"/>
            <a:ext cx="18653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45" name="Text 3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46" name="Text 3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 of E-Form information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</a:t>
            </a:r>
            <a:endParaRPr lang="en-US" sz="8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Courier receipt input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</a:t>
            </a:r>
            <a:endParaRPr lang="en-US" sz="8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Covering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</a:t>
            </a:r>
            <a:endParaRPr lang="en-US" sz="8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discrepancies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53</a:t>
            </a:r>
            <a:endParaRPr lang="en-US" sz="8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mailing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</a:t>
            </a:r>
            <a:endParaRPr lang="en-US" sz="8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SCRUTINY SETUP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type conversion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</a:t>
            </a:r>
            <a:endParaRPr lang="en-US" sz="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clipboar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Bill Tracking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Maturity, inventory, NOC, and SBP regulatory reporting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8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Maturity information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</a:t>
            </a:r>
            <a:endParaRPr lang="en-US" sz="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inventory setup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</a:t>
            </a:r>
            <a:endParaRPr lang="en-US" sz="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cancel/delete NOC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59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&amp; Software Requirements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002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70992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6002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Preferable development environment: ASP.NET Core 6.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icons/monito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30428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21945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Windows Server with IIS Manager installed is required to deploy the ASP.NET Core application.</a:t>
            </a:r>
            <a:endParaRPr lang="en-US" sz="13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200400"/>
          <a:ext cx="10543032" cy="192024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8 GB   •   Cores: 4   •   Storage (SSD): 50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16 GB   •   Cores: 8   •   Storage (SSD): 50–100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issuance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4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outstanding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8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cancel/delete NOC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8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E-Form NOC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</a:t>
            </a:r>
            <a:endParaRPr lang="en-US" sz="8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wise maturity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</a:t>
            </a:r>
            <a:endParaRPr lang="en-US" sz="8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 payment outstanding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</a:t>
            </a:r>
            <a:endParaRPr lang="en-US" sz="8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 outstanding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endParaRPr lang="en-US" sz="8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Over due letter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67</a:t>
            </a:r>
            <a:endParaRPr lang="en-US" sz="8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V16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68</a:t>
            </a:r>
            <a:endParaRPr lang="en-US" sz="8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TRACKING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V17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user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&amp; Access Management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sign-on, branches, groups, and application users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Transact Report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bookings, advance payments, and document payments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8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FX booking information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</a:t>
            </a:r>
            <a:endParaRPr lang="en-US" sz="8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 payment information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72</a:t>
            </a:r>
            <a:endParaRPr lang="en-US" sz="8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 of document payment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</a:t>
            </a:r>
            <a:endParaRPr lang="en-US" sz="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payment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74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 of FX booking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Authorization of advance payment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</a:t>
            </a:r>
            <a:endParaRPr lang="en-US" sz="8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 holding tax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77</a:t>
            </a:r>
            <a:endParaRPr lang="en-US" sz="8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 payment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8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Transaction sheet of document payment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79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Secure Login with SSO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548640" cy="54864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login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231136"/>
            <a:ext cx="292608" cy="2926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880360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Sign-On integration removes the need for manual User ID and password entry, streamlining secure access to the platform for every user.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623560" y="1554480"/>
            <a:ext cx="592531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1" descr="unpacked/ppt/media/image4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43600" y="1874520"/>
            <a:ext cx="5285232" cy="42519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 REPORT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Annexure B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</a:t>
            </a:r>
            <a:endParaRPr lang="en-US" sz="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pie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Internal Reports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2167128" y="397764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and trade analytics across the export portfolio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</a:t>
            </a:r>
            <a:endParaRPr lang="en-US" sz="8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Volume of country wise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6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</a:t>
            </a:r>
            <a:endParaRPr lang="en-US" sz="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Volume of goods wise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7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</a:t>
            </a:r>
            <a:endParaRPr lang="en-US" sz="8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Volume of currency wise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7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84</a:t>
            </a:r>
            <a:endParaRPr lang="en-US" sz="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Volume detail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7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8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SBP relief fund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7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</a:t>
            </a:r>
            <a:endParaRPr lang="en-US" sz="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 volume MIS report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7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</a:t>
            </a:r>
            <a:endParaRPr lang="en-US" sz="8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&amp; ACCESS MANAGEMENT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Branch Select Form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APPLICATION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1291</Words>
  <Application>Microsoft Office PowerPoint</Application>
  <PresentationFormat>Widescreen</PresentationFormat>
  <Paragraphs>499</Paragraphs>
  <Slides>88</Slides>
  <Notes>88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2</cp:revision>
  <dcterms:created xsi:type="dcterms:W3CDTF">2026-08-06T09:03:39Z</dcterms:created>
  <dcterms:modified xsi:type="dcterms:W3CDTF">2026-08-12T11:13:16Z</dcterms:modified>
</cp:coreProperties>
</file>