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67" d="100"/>
          <a:sy n="67" d="100"/>
        </p:scale>
        <p:origin x="240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20942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3.png"/><Relationship Id="rId4" Type="http://schemas.openxmlformats.org/officeDocument/2006/relationships/image" Target="../media/image4.png"/><Relationship Id="rId9" Type="http://schemas.openxmlformats.org/officeDocument/2006/relationships/image" Target="../media/image8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2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F2A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778240" y="-2194560"/>
            <a:ext cx="5943600" cy="5943600"/>
          </a:xfrm>
          <a:prstGeom prst="ellipse">
            <a:avLst/>
          </a:prstGeom>
          <a:solidFill>
            <a:srgbClr val="1B3F6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9692640" y="-1280160"/>
            <a:ext cx="4114800" cy="4114800"/>
          </a:xfrm>
          <a:prstGeom prst="ellipse">
            <a:avLst/>
          </a:prstGeom>
          <a:ln w="12700">
            <a:solidFill>
              <a:srgbClr val="C9971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Shape 2"/>
          <p:cNvSpPr/>
          <p:nvPr/>
        </p:nvSpPr>
        <p:spPr>
          <a:xfrm>
            <a:off x="-2011680" y="4206240"/>
            <a:ext cx="3840480" cy="3840480"/>
          </a:xfrm>
          <a:prstGeom prst="ellipse">
            <a:avLst/>
          </a:prstGeom>
          <a:ln w="19050">
            <a:solidFill>
              <a:srgbClr val="1B3F6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822960" y="2331720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kern="0" spc="22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ZEALOUS TECHNOLOGIES  •  PRODUCT OVERVIEW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777240" y="2651760"/>
            <a:ext cx="96012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5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ECIB</a:t>
            </a:r>
            <a:endParaRPr lang="en-US" sz="5400" dirty="0"/>
          </a:p>
        </p:txBody>
      </p:sp>
      <p:sp>
        <p:nvSpPr>
          <p:cNvPr id="7" name="Text 5"/>
          <p:cNvSpPr/>
          <p:nvPr/>
        </p:nvSpPr>
        <p:spPr>
          <a:xfrm>
            <a:off x="822960" y="3657600"/>
            <a:ext cx="9144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Electronic Credit Information Bureau</a:t>
            </a:r>
            <a:endParaRPr lang="en-US" sz="1700" dirty="0"/>
          </a:p>
        </p:txBody>
      </p:sp>
      <p:sp>
        <p:nvSpPr>
          <p:cNvPr id="8" name="Text 6"/>
          <p:cNvSpPr/>
          <p:nvPr/>
        </p:nvSpPr>
        <p:spPr>
          <a:xfrm>
            <a:off x="822960" y="4114800"/>
            <a:ext cx="8686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50" i="1" dirty="0">
                <a:solidFill>
                  <a:srgbClr val="C9D6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Centralized credit records for informed lending decisions</a:t>
            </a:r>
            <a:endParaRPr lang="en-US" sz="1450" dirty="0"/>
          </a:p>
        </p:txBody>
      </p:sp>
      <p:sp>
        <p:nvSpPr>
          <p:cNvPr id="9" name="Shape 7"/>
          <p:cNvSpPr/>
          <p:nvPr/>
        </p:nvSpPr>
        <p:spPr>
          <a:xfrm>
            <a:off x="822960" y="5806440"/>
            <a:ext cx="914400" cy="0"/>
          </a:xfrm>
          <a:prstGeom prst="line">
            <a:avLst/>
          </a:prstGeom>
          <a:noFill/>
          <a:ln w="25400">
            <a:solidFill>
              <a:srgbClr val="C9971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822960" y="5897880"/>
            <a:ext cx="5486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Developed by Zealous Technologies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822960" y="6199632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C9D6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zealoustechnologies.com</a:t>
            </a:r>
            <a:endParaRPr lang="en-US" sz="11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F2A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326880" y="-2377440"/>
            <a:ext cx="5943600" cy="5943600"/>
          </a:xfrm>
          <a:prstGeom prst="ellipse">
            <a:avLst/>
          </a:prstGeom>
          <a:solidFill>
            <a:srgbClr val="1B3F6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640080" y="1463040"/>
            <a:ext cx="4572000" cy="2011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0" b="1" dirty="0">
                <a:solidFill>
                  <a:srgbClr val="1B3F6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02</a:t>
            </a:r>
            <a:endParaRPr lang="en-US" sz="13000" dirty="0"/>
          </a:p>
        </p:txBody>
      </p:sp>
      <p:sp>
        <p:nvSpPr>
          <p:cNvPr id="4" name="Shape 2"/>
          <p:cNvSpPr/>
          <p:nvPr/>
        </p:nvSpPr>
        <p:spPr>
          <a:xfrm>
            <a:off x="868680" y="3246120"/>
            <a:ext cx="1005840" cy="1005840"/>
          </a:xfrm>
          <a:prstGeom prst="ellipse">
            <a:avLst/>
          </a:prstGeom>
          <a:solidFill>
            <a:srgbClr val="C9971F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5" name="Image 0" descr="icons/sliders_navy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5568" y="3493008"/>
            <a:ext cx="512064" cy="512064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2148840" y="3200400"/>
            <a:ext cx="886968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Setup Forms</a:t>
            </a:r>
            <a:endParaRPr lang="en-US" sz="3200" dirty="0"/>
          </a:p>
        </p:txBody>
      </p:sp>
      <p:sp>
        <p:nvSpPr>
          <p:cNvPr id="7" name="Text 4"/>
          <p:cNvSpPr/>
          <p:nvPr/>
        </p:nvSpPr>
        <p:spPr>
          <a:xfrm>
            <a:off x="2167128" y="3913632"/>
            <a:ext cx="85953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i="1" dirty="0">
                <a:solidFill>
                  <a:srgbClr val="C9D6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Annexures, GL codes, customer, and loan detail setup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C9D6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ECIB</a:t>
            </a:r>
            <a:endParaRPr lang="en-US" sz="800" dirty="0"/>
          </a:p>
        </p:txBody>
      </p:sp>
      <p:sp>
        <p:nvSpPr>
          <p:cNvPr id="9" name="Text 6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C9D6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</a:t>
            </a:r>
            <a:endParaRPr lang="en-US" sz="8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SETUP FORMS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ECIB Annexure 1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ecib/ppt/media/image6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ECIB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</a:t>
            </a:r>
            <a:endParaRPr lang="en-US" sz="8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SETUP FORMS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ECIB Annexure 2 Form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ecib/ppt/media/image7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ECIB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</a:t>
            </a:r>
            <a:endParaRPr lang="en-US" sz="8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SETUP FORMS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ECIB Annexure 3 Form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ecib/ppt/media/image8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ECIB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13</a:t>
            </a:r>
            <a:endParaRPr lang="en-US" sz="8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SETUP FORMS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ECIB Annexure 4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ecib/ppt/media/image9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ECIB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14</a:t>
            </a:r>
            <a:endParaRPr lang="en-US" sz="8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SETUP FORMS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ECIB Annexure 5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ecib/ppt/media/image10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ECIB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15</a:t>
            </a:r>
            <a:endParaRPr lang="en-US" sz="8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SETUP FORMS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ECIB Annexure 6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ecib/ppt/media/image11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ECIB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16</a:t>
            </a:r>
            <a:endParaRPr lang="en-US" sz="8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SETUP FORMS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ECIB Annexure 7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ecib/ppt/media/image12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ECIB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17</a:t>
            </a:r>
            <a:endParaRPr lang="en-US" sz="8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SETUP FORMS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ECIB Annexure 8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ecib/ppt/media/image13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ECIB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18</a:t>
            </a:r>
            <a:endParaRPr lang="en-US" sz="8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SETUP FORMS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ECIB Interchangeable Annexure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ecib/ppt/media/image14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ECIB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19</a:t>
            </a:r>
            <a:endParaRPr lang="en-US" sz="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502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OVERVIEW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777240" y="749808"/>
            <a:ext cx="91440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Project Summary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822960" y="1874520"/>
            <a:ext cx="3246120" cy="4160520"/>
          </a:xfrm>
          <a:prstGeom prst="roundRect">
            <a:avLst>
              <a:gd name="adj" fmla="val 2254"/>
            </a:avLst>
          </a:prstGeom>
          <a:solidFill>
            <a:srgbClr val="F5F7FA"/>
          </a:solidFill>
          <a:ln/>
          <a:effectLst>
            <a:outerShdw blurRad="1016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1143000" y="2240280"/>
            <a:ext cx="822960" cy="822960"/>
          </a:xfrm>
          <a:prstGeom prst="ellipse">
            <a:avLst/>
          </a:prstGeom>
          <a:solidFill>
            <a:srgbClr val="0F2A44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6" name="Image 0" descr="icons/server_gol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44168" y="2441448"/>
            <a:ext cx="420624" cy="420624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143000" y="3246120"/>
            <a:ext cx="26060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Centralized Credit Platform</a:t>
            </a:r>
            <a:endParaRPr lang="en-US" sz="1600" dirty="0"/>
          </a:p>
        </p:txBody>
      </p:sp>
      <p:sp>
        <p:nvSpPr>
          <p:cNvPr id="8" name="Text 5"/>
          <p:cNvSpPr/>
          <p:nvPr/>
        </p:nvSpPr>
        <p:spPr>
          <a:xfrm>
            <a:off x="1143000" y="3749040"/>
            <a:ext cx="2606040" cy="2057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25000"/>
              </a:lnSpc>
              <a:buNone/>
            </a:pPr>
            <a:r>
              <a:rPr lang="en-US" sz="12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centralized financial information platform maintained by the State Bank of Pakistan to hold comprehensive credit records for individuals and companies.</a:t>
            </a:r>
            <a:endParaRPr lang="en-US" sz="1200" dirty="0"/>
          </a:p>
        </p:txBody>
      </p:sp>
      <p:sp>
        <p:nvSpPr>
          <p:cNvPr id="9" name="Shape 6"/>
          <p:cNvSpPr/>
          <p:nvPr/>
        </p:nvSpPr>
        <p:spPr>
          <a:xfrm>
            <a:off x="4389120" y="1874520"/>
            <a:ext cx="3246120" cy="4160520"/>
          </a:xfrm>
          <a:prstGeom prst="roundRect">
            <a:avLst>
              <a:gd name="adj" fmla="val 2254"/>
            </a:avLst>
          </a:prstGeom>
          <a:solidFill>
            <a:srgbClr val="F5F7FA"/>
          </a:solidFill>
          <a:ln/>
          <a:effectLst>
            <a:outerShdw blurRad="1016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0" name="Shape 7"/>
          <p:cNvSpPr/>
          <p:nvPr/>
        </p:nvSpPr>
        <p:spPr>
          <a:xfrm>
            <a:off x="4709160" y="2240280"/>
            <a:ext cx="822960" cy="822960"/>
          </a:xfrm>
          <a:prstGeom prst="ellipse">
            <a:avLst/>
          </a:prstGeom>
          <a:solidFill>
            <a:srgbClr val="0F2A44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1" name="Image 1" descr="icons/filetext_gol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10328" y="2441448"/>
            <a:ext cx="420624" cy="420624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4709160" y="3246120"/>
            <a:ext cx="26060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Comprehensive Credit Data</a:t>
            </a:r>
            <a:endParaRPr lang="en-US" sz="1600" dirty="0"/>
          </a:p>
        </p:txBody>
      </p:sp>
      <p:sp>
        <p:nvSpPr>
          <p:cNvPr id="13" name="Text 9"/>
          <p:cNvSpPr/>
          <p:nvPr/>
        </p:nvSpPr>
        <p:spPr>
          <a:xfrm>
            <a:off x="4709160" y="3749040"/>
            <a:ext cx="2606040" cy="2057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25000"/>
              </a:lnSpc>
              <a:buNone/>
            </a:pPr>
            <a:r>
              <a:rPr lang="en-US" sz="12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Stores and manages credit-related data such as loans, credit cards, repayment history, and defaults.</a:t>
            </a:r>
            <a:endParaRPr lang="en-US" sz="1200" dirty="0"/>
          </a:p>
        </p:txBody>
      </p:sp>
      <p:sp>
        <p:nvSpPr>
          <p:cNvPr id="14" name="Shape 10"/>
          <p:cNvSpPr/>
          <p:nvPr/>
        </p:nvSpPr>
        <p:spPr>
          <a:xfrm>
            <a:off x="7955280" y="1874520"/>
            <a:ext cx="3246120" cy="4160520"/>
          </a:xfrm>
          <a:prstGeom prst="roundRect">
            <a:avLst>
              <a:gd name="adj" fmla="val 2254"/>
            </a:avLst>
          </a:prstGeom>
          <a:solidFill>
            <a:srgbClr val="F5F7FA"/>
          </a:solidFill>
          <a:ln/>
          <a:effectLst>
            <a:outerShdw blurRad="1016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5" name="Shape 11"/>
          <p:cNvSpPr/>
          <p:nvPr/>
        </p:nvSpPr>
        <p:spPr>
          <a:xfrm>
            <a:off x="8275320" y="2240280"/>
            <a:ext cx="822960" cy="822960"/>
          </a:xfrm>
          <a:prstGeom prst="ellipse">
            <a:avLst/>
          </a:prstGeom>
          <a:solidFill>
            <a:srgbClr val="0F2A44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6" name="Image 2" descr="icons/shield_gol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76488" y="2441448"/>
            <a:ext cx="420624" cy="420624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8275320" y="3246120"/>
            <a:ext cx="26060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Creditworthiness Assessment</a:t>
            </a:r>
            <a:endParaRPr lang="en-US" sz="1600" dirty="0"/>
          </a:p>
        </p:txBody>
      </p:sp>
      <p:sp>
        <p:nvSpPr>
          <p:cNvPr id="18" name="Text 13"/>
          <p:cNvSpPr/>
          <p:nvPr/>
        </p:nvSpPr>
        <p:spPr>
          <a:xfrm>
            <a:off x="8275320" y="3749040"/>
            <a:ext cx="2606040" cy="2057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25000"/>
              </a:lnSpc>
              <a:buNone/>
            </a:pPr>
            <a:r>
              <a:rPr lang="en-US" sz="12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Enables financial institutions to assess creditworthiness before approving loans or financing facilities.</a:t>
            </a:r>
            <a:endParaRPr lang="en-US" sz="1200" dirty="0"/>
          </a:p>
        </p:txBody>
      </p:sp>
      <p:sp>
        <p:nvSpPr>
          <p:cNvPr id="19" name="Text 14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ECIB</a:t>
            </a:r>
            <a:endParaRPr lang="en-US" sz="800" dirty="0"/>
          </a:p>
        </p:txBody>
      </p:sp>
      <p:sp>
        <p:nvSpPr>
          <p:cNvPr id="20" name="Text 15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8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SETUP FORMS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ECIB GL Codes Upload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ecib/ppt/media/image15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ECIB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</a:t>
            </a:r>
            <a:endParaRPr lang="en-US" sz="8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SETUP FORMS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Customer Detail Upload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ecib/ppt/media/image16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ECIB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21</a:t>
            </a:r>
            <a:endParaRPr lang="en-US" sz="8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SETUP FORMS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Loan Detail Upload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ecib/ppt/media/image17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ECIB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22</a:t>
            </a:r>
            <a:endParaRPr lang="en-US" sz="8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SETUP FORMS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ECIB CC Rates Upload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ecib/ppt/media/image18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ECIB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23</a:t>
            </a:r>
            <a:endParaRPr lang="en-US" sz="8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SETUP FORMS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EUDD Form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ecib/ppt/media/image19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ECIB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24</a:t>
            </a:r>
            <a:endParaRPr lang="en-US" sz="8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SETUP FORMS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Outstanding Balance Form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ecib/ppt/media/image20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ECIB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25</a:t>
            </a:r>
            <a:endParaRPr lang="en-US" sz="80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SETUP FORMS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GL04 Form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ecib/ppt/media/image21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ECIB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26</a:t>
            </a:r>
            <a:endParaRPr lang="en-US" sz="80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bg>
      <p:bgPr>
        <a:solidFill>
          <a:srgbClr val="0F2A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326880" y="-2377440"/>
            <a:ext cx="5943600" cy="5943600"/>
          </a:xfrm>
          <a:prstGeom prst="ellipse">
            <a:avLst/>
          </a:prstGeom>
          <a:solidFill>
            <a:srgbClr val="1B3F6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640080" y="1463040"/>
            <a:ext cx="4572000" cy="2011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0" b="1" dirty="0">
                <a:solidFill>
                  <a:srgbClr val="1B3F6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03</a:t>
            </a:r>
            <a:endParaRPr lang="en-US" sz="13000" dirty="0"/>
          </a:p>
        </p:txBody>
      </p:sp>
      <p:sp>
        <p:nvSpPr>
          <p:cNvPr id="4" name="Shape 2"/>
          <p:cNvSpPr/>
          <p:nvPr/>
        </p:nvSpPr>
        <p:spPr>
          <a:xfrm>
            <a:off x="868680" y="3246120"/>
            <a:ext cx="1005840" cy="1005840"/>
          </a:xfrm>
          <a:prstGeom prst="ellipse">
            <a:avLst/>
          </a:prstGeom>
          <a:solidFill>
            <a:srgbClr val="C9971F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5" name="Image 0" descr="icons/package_navy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5568" y="3493008"/>
            <a:ext cx="512064" cy="512064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2148840" y="3200400"/>
            <a:ext cx="886968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ECIB Uploads</a:t>
            </a:r>
            <a:endParaRPr lang="en-US" sz="3200" dirty="0"/>
          </a:p>
        </p:txBody>
      </p:sp>
      <p:sp>
        <p:nvSpPr>
          <p:cNvPr id="7" name="Text 4"/>
          <p:cNvSpPr/>
          <p:nvPr/>
        </p:nvSpPr>
        <p:spPr>
          <a:xfrm>
            <a:off x="2167128" y="3913632"/>
            <a:ext cx="85953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i="1" dirty="0">
                <a:solidFill>
                  <a:srgbClr val="C9D6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Mapping uploads for annexures, master sheets, and GL codes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C9D6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ECIB</a:t>
            </a:r>
            <a:endParaRPr lang="en-US" sz="800" dirty="0"/>
          </a:p>
        </p:txBody>
      </p:sp>
      <p:sp>
        <p:nvSpPr>
          <p:cNvPr id="9" name="Text 6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C9D6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27</a:t>
            </a:r>
            <a:endParaRPr lang="en-US" sz="80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ECIB UPLOADS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Annexure Upload Form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ecib/ppt/media/image22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ECIB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28</a:t>
            </a:r>
            <a:endParaRPr lang="en-US" sz="800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ECIB UPLOADS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EUDD Mapping Upload Form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ecib/ppt/media/image23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ECIB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29</a:t>
            </a:r>
            <a:endParaRPr lang="en-US" sz="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5F7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OVERVIEW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777240" y="704088"/>
            <a:ext cx="91440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Project Highlights &amp; Impact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822960" y="1463040"/>
            <a:ext cx="50749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15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PROJECT HIGHLIGHTS</a:t>
            </a:r>
            <a:endParaRPr lang="en-US" sz="1150" dirty="0"/>
          </a:p>
        </p:txBody>
      </p:sp>
      <p:sp>
        <p:nvSpPr>
          <p:cNvPr id="5" name="Text 3"/>
          <p:cNvSpPr/>
          <p:nvPr/>
        </p:nvSpPr>
        <p:spPr>
          <a:xfrm>
            <a:off x="6263640" y="1463040"/>
            <a:ext cx="50749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15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IMPACT</a:t>
            </a:r>
            <a:endParaRPr lang="en-US" sz="1150" dirty="0"/>
          </a:p>
        </p:txBody>
      </p:sp>
      <p:sp>
        <p:nvSpPr>
          <p:cNvPr id="6" name="Shape 4"/>
          <p:cNvSpPr/>
          <p:nvPr/>
        </p:nvSpPr>
        <p:spPr>
          <a:xfrm>
            <a:off x="822960" y="1828800"/>
            <a:ext cx="5074920" cy="969264"/>
          </a:xfrm>
          <a:prstGeom prst="roundRect">
            <a:avLst>
              <a:gd name="adj" fmla="val 5660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888888">
                <a:alpha val="1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7" name="Shape 5"/>
          <p:cNvSpPr/>
          <p:nvPr/>
        </p:nvSpPr>
        <p:spPr>
          <a:xfrm>
            <a:off x="1024128" y="2011680"/>
            <a:ext cx="457200" cy="457200"/>
          </a:xfrm>
          <a:prstGeom prst="ellipse">
            <a:avLst/>
          </a:prstGeom>
          <a:solidFill>
            <a:srgbClr val="0F2A44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8" name="Image 0" descr="icons/filetext_gol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4712" y="2112264"/>
            <a:ext cx="256032" cy="256032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1645920" y="1901952"/>
            <a:ext cx="4069080" cy="2926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25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Consolidated Credit Records</a:t>
            </a:r>
            <a:endParaRPr lang="en-US" sz="1250" dirty="0"/>
          </a:p>
        </p:txBody>
      </p:sp>
      <p:sp>
        <p:nvSpPr>
          <p:cNvPr id="10" name="Text 7"/>
          <p:cNvSpPr/>
          <p:nvPr/>
        </p:nvSpPr>
        <p:spPr>
          <a:xfrm>
            <a:off x="1645920" y="2194560"/>
            <a:ext cx="4069080" cy="6126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sz="98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Loan details, credit cards, repayment history, and default records for individuals and corporates</a:t>
            </a:r>
            <a:endParaRPr lang="en-US" sz="980" dirty="0"/>
          </a:p>
        </p:txBody>
      </p:sp>
      <p:sp>
        <p:nvSpPr>
          <p:cNvPr id="11" name="Shape 8"/>
          <p:cNvSpPr/>
          <p:nvPr/>
        </p:nvSpPr>
        <p:spPr>
          <a:xfrm>
            <a:off x="822960" y="2944368"/>
            <a:ext cx="5074920" cy="969264"/>
          </a:xfrm>
          <a:prstGeom prst="roundRect">
            <a:avLst>
              <a:gd name="adj" fmla="val 5660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888888">
                <a:alpha val="1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2" name="Shape 9"/>
          <p:cNvSpPr/>
          <p:nvPr/>
        </p:nvSpPr>
        <p:spPr>
          <a:xfrm>
            <a:off x="1024128" y="3127248"/>
            <a:ext cx="457200" cy="457200"/>
          </a:xfrm>
          <a:prstGeom prst="ellipse">
            <a:avLst/>
          </a:prstGeom>
          <a:solidFill>
            <a:srgbClr val="0F2A44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3" name="Image 1" descr="icons/search_gol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4712" y="3227832"/>
            <a:ext cx="256032" cy="256032"/>
          </a:xfrm>
          <a:prstGeom prst="rect">
            <a:avLst/>
          </a:prstGeom>
        </p:spPr>
      </p:pic>
      <p:sp>
        <p:nvSpPr>
          <p:cNvPr id="14" name="Text 10"/>
          <p:cNvSpPr/>
          <p:nvPr/>
        </p:nvSpPr>
        <p:spPr>
          <a:xfrm>
            <a:off x="1645920" y="3017520"/>
            <a:ext cx="4069080" cy="2926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25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ECIB Report Retrieval</a:t>
            </a:r>
            <a:endParaRPr lang="en-US" sz="1250" dirty="0"/>
          </a:p>
        </p:txBody>
      </p:sp>
      <p:sp>
        <p:nvSpPr>
          <p:cNvPr id="15" name="Text 11"/>
          <p:cNvSpPr/>
          <p:nvPr/>
        </p:nvSpPr>
        <p:spPr>
          <a:xfrm>
            <a:off x="1645920" y="3310128"/>
            <a:ext cx="4069080" cy="6126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sz="98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Financial institutions can retrieve ECIB reports to evaluate customer creditworthiness</a:t>
            </a:r>
            <a:endParaRPr lang="en-US" sz="980" dirty="0"/>
          </a:p>
        </p:txBody>
      </p:sp>
      <p:sp>
        <p:nvSpPr>
          <p:cNvPr id="16" name="Shape 12"/>
          <p:cNvSpPr/>
          <p:nvPr/>
        </p:nvSpPr>
        <p:spPr>
          <a:xfrm>
            <a:off x="822960" y="4059936"/>
            <a:ext cx="5074920" cy="969264"/>
          </a:xfrm>
          <a:prstGeom prst="roundRect">
            <a:avLst>
              <a:gd name="adj" fmla="val 5660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888888">
                <a:alpha val="1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7" name="Shape 13"/>
          <p:cNvSpPr/>
          <p:nvPr/>
        </p:nvSpPr>
        <p:spPr>
          <a:xfrm>
            <a:off x="1024128" y="4242816"/>
            <a:ext cx="457200" cy="457200"/>
          </a:xfrm>
          <a:prstGeom prst="ellipse">
            <a:avLst/>
          </a:prstGeom>
          <a:solidFill>
            <a:srgbClr val="0F2A44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8" name="Image 2" descr="icons/shield_gol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24712" y="4343400"/>
            <a:ext cx="256032" cy="256032"/>
          </a:xfrm>
          <a:prstGeom prst="rect">
            <a:avLst/>
          </a:prstGeom>
        </p:spPr>
      </p:pic>
      <p:sp>
        <p:nvSpPr>
          <p:cNvPr id="19" name="Text 14"/>
          <p:cNvSpPr/>
          <p:nvPr/>
        </p:nvSpPr>
        <p:spPr>
          <a:xfrm>
            <a:off x="1645920" y="4133088"/>
            <a:ext cx="4069080" cy="2926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25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Role-Based Access Control</a:t>
            </a:r>
            <a:endParaRPr lang="en-US" sz="1250" dirty="0"/>
          </a:p>
        </p:txBody>
      </p:sp>
      <p:sp>
        <p:nvSpPr>
          <p:cNvPr id="20" name="Text 15"/>
          <p:cNvSpPr/>
          <p:nvPr/>
        </p:nvSpPr>
        <p:spPr>
          <a:xfrm>
            <a:off x="1645920" y="4425696"/>
            <a:ext cx="4069080" cy="6126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sz="98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Uses the User Management System with dual-level approval for all data creation and updates</a:t>
            </a:r>
            <a:endParaRPr lang="en-US" sz="980" dirty="0"/>
          </a:p>
        </p:txBody>
      </p:sp>
      <p:sp>
        <p:nvSpPr>
          <p:cNvPr id="21" name="Shape 16"/>
          <p:cNvSpPr/>
          <p:nvPr/>
        </p:nvSpPr>
        <p:spPr>
          <a:xfrm>
            <a:off x="822960" y="5175504"/>
            <a:ext cx="5074920" cy="969264"/>
          </a:xfrm>
          <a:prstGeom prst="roundRect">
            <a:avLst>
              <a:gd name="adj" fmla="val 5660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888888">
                <a:alpha val="1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2" name="Shape 17"/>
          <p:cNvSpPr/>
          <p:nvPr/>
        </p:nvSpPr>
        <p:spPr>
          <a:xfrm>
            <a:off x="1024128" y="5358384"/>
            <a:ext cx="457200" cy="457200"/>
          </a:xfrm>
          <a:prstGeom prst="ellipse">
            <a:avLst/>
          </a:prstGeom>
          <a:solidFill>
            <a:srgbClr val="0F2A44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23" name="Image 3" descr="icons/layers_gol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24712" y="5458968"/>
            <a:ext cx="256032" cy="256032"/>
          </a:xfrm>
          <a:prstGeom prst="rect">
            <a:avLst/>
          </a:prstGeom>
        </p:spPr>
      </p:pic>
      <p:sp>
        <p:nvSpPr>
          <p:cNvPr id="24" name="Text 18"/>
          <p:cNvSpPr/>
          <p:nvPr/>
        </p:nvSpPr>
        <p:spPr>
          <a:xfrm>
            <a:off x="1645920" y="5248656"/>
            <a:ext cx="4069080" cy="2926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25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Controlled Data Access</a:t>
            </a:r>
            <a:endParaRPr lang="en-US" sz="1250" dirty="0"/>
          </a:p>
        </p:txBody>
      </p:sp>
      <p:sp>
        <p:nvSpPr>
          <p:cNvPr id="25" name="Text 19"/>
          <p:cNvSpPr/>
          <p:nvPr/>
        </p:nvSpPr>
        <p:spPr>
          <a:xfrm>
            <a:off x="1645920" y="5541264"/>
            <a:ext cx="4069080" cy="6126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sz="98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Ensures controlled access to sensitive credit data to prevent unauthorized modifications</a:t>
            </a:r>
            <a:endParaRPr lang="en-US" sz="980" dirty="0"/>
          </a:p>
        </p:txBody>
      </p:sp>
      <p:sp>
        <p:nvSpPr>
          <p:cNvPr id="26" name="Shape 20"/>
          <p:cNvSpPr/>
          <p:nvPr/>
        </p:nvSpPr>
        <p:spPr>
          <a:xfrm>
            <a:off x="6263640" y="1828800"/>
            <a:ext cx="5074920" cy="1152144"/>
          </a:xfrm>
          <a:prstGeom prst="roundRect">
            <a:avLst>
              <a:gd name="adj" fmla="val 4762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888888">
                <a:alpha val="1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7" name="Shape 21"/>
          <p:cNvSpPr/>
          <p:nvPr/>
        </p:nvSpPr>
        <p:spPr>
          <a:xfrm>
            <a:off x="6464808" y="2011680"/>
            <a:ext cx="457200" cy="457200"/>
          </a:xfrm>
          <a:prstGeom prst="ellipse">
            <a:avLst/>
          </a:prstGeom>
          <a:solidFill>
            <a:srgbClr val="0F2A44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28" name="Image 4" descr="icons/trending_gol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565392" y="2112264"/>
            <a:ext cx="256032" cy="256032"/>
          </a:xfrm>
          <a:prstGeom prst="rect">
            <a:avLst/>
          </a:prstGeom>
        </p:spPr>
      </p:pic>
      <p:sp>
        <p:nvSpPr>
          <p:cNvPr id="29" name="Text 22"/>
          <p:cNvSpPr/>
          <p:nvPr/>
        </p:nvSpPr>
        <p:spPr>
          <a:xfrm>
            <a:off x="7086600" y="1901952"/>
            <a:ext cx="4069080" cy="2926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25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Informed Lending</a:t>
            </a:r>
            <a:endParaRPr lang="en-US" sz="1250" dirty="0"/>
          </a:p>
        </p:txBody>
      </p:sp>
      <p:sp>
        <p:nvSpPr>
          <p:cNvPr id="30" name="Text 23"/>
          <p:cNvSpPr/>
          <p:nvPr/>
        </p:nvSpPr>
        <p:spPr>
          <a:xfrm>
            <a:off x="7086600" y="2194560"/>
            <a:ext cx="4069080" cy="7955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sz="98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Supports informed lending decisions with accurate, centralized credit information</a:t>
            </a:r>
            <a:endParaRPr lang="en-US" sz="980" dirty="0"/>
          </a:p>
        </p:txBody>
      </p:sp>
      <p:sp>
        <p:nvSpPr>
          <p:cNvPr id="31" name="Shape 24"/>
          <p:cNvSpPr/>
          <p:nvPr/>
        </p:nvSpPr>
        <p:spPr>
          <a:xfrm>
            <a:off x="6263640" y="3127248"/>
            <a:ext cx="5074920" cy="1152144"/>
          </a:xfrm>
          <a:prstGeom prst="roundRect">
            <a:avLst>
              <a:gd name="adj" fmla="val 4762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888888">
                <a:alpha val="1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2" name="Shape 25"/>
          <p:cNvSpPr/>
          <p:nvPr/>
        </p:nvSpPr>
        <p:spPr>
          <a:xfrm>
            <a:off x="6464808" y="3310128"/>
            <a:ext cx="457200" cy="457200"/>
          </a:xfrm>
          <a:prstGeom prst="ellipse">
            <a:avLst/>
          </a:prstGeom>
          <a:solidFill>
            <a:srgbClr val="0F2A44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33" name="Image 5" descr="icons/barchart_gol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565392" y="3410712"/>
            <a:ext cx="256032" cy="256032"/>
          </a:xfrm>
          <a:prstGeom prst="rect">
            <a:avLst/>
          </a:prstGeom>
        </p:spPr>
      </p:pic>
      <p:sp>
        <p:nvSpPr>
          <p:cNvPr id="34" name="Text 26"/>
          <p:cNvSpPr/>
          <p:nvPr/>
        </p:nvSpPr>
        <p:spPr>
          <a:xfrm>
            <a:off x="7086600" y="3200400"/>
            <a:ext cx="4069080" cy="2926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25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Reduced Credit Risk</a:t>
            </a:r>
            <a:endParaRPr lang="en-US" sz="1250" dirty="0"/>
          </a:p>
        </p:txBody>
      </p:sp>
      <p:sp>
        <p:nvSpPr>
          <p:cNvPr id="35" name="Text 27"/>
          <p:cNvSpPr/>
          <p:nvPr/>
        </p:nvSpPr>
        <p:spPr>
          <a:xfrm>
            <a:off x="7086600" y="3493008"/>
            <a:ext cx="4069080" cy="7955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sz="98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Highlights negative ECIB records that may affect a customer's ability to obtain new credit</a:t>
            </a:r>
            <a:endParaRPr lang="en-US" sz="980" dirty="0"/>
          </a:p>
        </p:txBody>
      </p:sp>
      <p:sp>
        <p:nvSpPr>
          <p:cNvPr id="36" name="Shape 28"/>
          <p:cNvSpPr/>
          <p:nvPr/>
        </p:nvSpPr>
        <p:spPr>
          <a:xfrm>
            <a:off x="6263640" y="4425696"/>
            <a:ext cx="5074920" cy="1152144"/>
          </a:xfrm>
          <a:prstGeom prst="roundRect">
            <a:avLst>
              <a:gd name="adj" fmla="val 4762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888888">
                <a:alpha val="1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7" name="Shape 29"/>
          <p:cNvSpPr/>
          <p:nvPr/>
        </p:nvSpPr>
        <p:spPr>
          <a:xfrm>
            <a:off x="6464808" y="4608576"/>
            <a:ext cx="457200" cy="457200"/>
          </a:xfrm>
          <a:prstGeom prst="ellipse">
            <a:avLst/>
          </a:prstGeom>
          <a:solidFill>
            <a:srgbClr val="0F2A44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38" name="Image 6" descr="icons/clipboard_gol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565392" y="4709160"/>
            <a:ext cx="256032" cy="256032"/>
          </a:xfrm>
          <a:prstGeom prst="rect">
            <a:avLst/>
          </a:prstGeom>
        </p:spPr>
      </p:pic>
      <p:sp>
        <p:nvSpPr>
          <p:cNvPr id="39" name="Text 30"/>
          <p:cNvSpPr/>
          <p:nvPr/>
        </p:nvSpPr>
        <p:spPr>
          <a:xfrm>
            <a:off x="7086600" y="4498848"/>
            <a:ext cx="4069080" cy="2926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25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Stronger Data Integrity</a:t>
            </a:r>
            <a:endParaRPr lang="en-US" sz="1250" dirty="0"/>
          </a:p>
        </p:txBody>
      </p:sp>
      <p:sp>
        <p:nvSpPr>
          <p:cNvPr id="40" name="Text 31"/>
          <p:cNvSpPr/>
          <p:nvPr/>
        </p:nvSpPr>
        <p:spPr>
          <a:xfrm>
            <a:off x="7086600" y="4791456"/>
            <a:ext cx="4069080" cy="7955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sz="98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Strengthens data integrity and security through mandatory approval workflows</a:t>
            </a:r>
            <a:endParaRPr lang="en-US" sz="980" dirty="0"/>
          </a:p>
        </p:txBody>
      </p:sp>
      <p:sp>
        <p:nvSpPr>
          <p:cNvPr id="41" name="Text 32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ECIB</a:t>
            </a:r>
            <a:endParaRPr lang="en-US" sz="800" dirty="0"/>
          </a:p>
        </p:txBody>
      </p:sp>
      <p:sp>
        <p:nvSpPr>
          <p:cNvPr id="42" name="Text 33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800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ECIB UPLOADS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Master Sheet Upload Form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ecib/ppt/media/image24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ECIB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30</a:t>
            </a:r>
            <a:endParaRPr lang="en-US" sz="800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ECIB UPLOADS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GL014 Mapping Upload Form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ecib/ppt/media/image25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ECIB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31</a:t>
            </a:r>
            <a:endParaRPr lang="en-US" sz="800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ECIB UPLOADS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Loan Detail Mapping Upload Form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ecib/ppt/media/image26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ECIB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32</a:t>
            </a:r>
            <a:endParaRPr lang="en-US" sz="800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ECIB UPLOADS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CRMS Mapping Upload Form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ecib/ppt/media/image27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ECIB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33</a:t>
            </a:r>
            <a:endParaRPr lang="en-US" sz="800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ECIB UPLOADS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SBLC Mapping Upload Form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ecib/ppt/media/image28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ECIB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34</a:t>
            </a:r>
            <a:endParaRPr lang="en-US" sz="800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ECIB UPLOADS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FDT Mapping Upload Form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ecib/ppt/media/image29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ECIB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35</a:t>
            </a:r>
            <a:endParaRPr lang="en-US" sz="800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ECIB UPLOADS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RCA Ticker Mapping Upload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ecib/ppt/media/image30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ECIB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36</a:t>
            </a:r>
            <a:endParaRPr lang="en-US" sz="800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ECIB UPLOADS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Equity DRM Mapping Form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ecib/ppt/media/image31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ECIB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37</a:t>
            </a:r>
            <a:endParaRPr lang="en-US" sz="800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8">
    <p:bg>
      <p:bgPr>
        <a:solidFill>
          <a:srgbClr val="0F2A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326880" y="-2377440"/>
            <a:ext cx="5943600" cy="5943600"/>
          </a:xfrm>
          <a:prstGeom prst="ellipse">
            <a:avLst/>
          </a:prstGeom>
          <a:solidFill>
            <a:srgbClr val="1B3F6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640080" y="1463040"/>
            <a:ext cx="4572000" cy="2011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0" b="1" dirty="0">
                <a:solidFill>
                  <a:srgbClr val="1B3F6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04</a:t>
            </a:r>
            <a:endParaRPr lang="en-US" sz="13000" dirty="0"/>
          </a:p>
        </p:txBody>
      </p:sp>
      <p:sp>
        <p:nvSpPr>
          <p:cNvPr id="4" name="Shape 2"/>
          <p:cNvSpPr/>
          <p:nvPr/>
        </p:nvSpPr>
        <p:spPr>
          <a:xfrm>
            <a:off x="868680" y="3246120"/>
            <a:ext cx="1005840" cy="1005840"/>
          </a:xfrm>
          <a:prstGeom prst="ellipse">
            <a:avLst/>
          </a:prstGeom>
          <a:solidFill>
            <a:srgbClr val="C9971F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5" name="Image 0" descr="icons/barchart_navy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5568" y="3493008"/>
            <a:ext cx="512064" cy="512064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2148840" y="3200400"/>
            <a:ext cx="886968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Reports</a:t>
            </a:r>
            <a:endParaRPr lang="en-US" sz="3200" dirty="0"/>
          </a:p>
        </p:txBody>
      </p:sp>
      <p:sp>
        <p:nvSpPr>
          <p:cNvPr id="7" name="Text 4"/>
          <p:cNvSpPr/>
          <p:nvPr/>
        </p:nvSpPr>
        <p:spPr>
          <a:xfrm>
            <a:off x="2167128" y="3913632"/>
            <a:ext cx="85953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i="1" dirty="0">
                <a:solidFill>
                  <a:srgbClr val="C9D6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Financial reporting across ECIB submissions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C9D6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ECIB</a:t>
            </a:r>
            <a:endParaRPr lang="en-US" sz="800" dirty="0"/>
          </a:p>
        </p:txBody>
      </p:sp>
      <p:sp>
        <p:nvSpPr>
          <p:cNvPr id="9" name="Text 6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C9D6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38</a:t>
            </a:r>
            <a:endParaRPr lang="en-US" sz="800" dirty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REPORTS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Financial Report Form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ecib/ppt/media/image32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ECIB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39</a:t>
            </a:r>
            <a:endParaRPr lang="en-US" sz="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F2A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502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PLATFORM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777240" y="749808"/>
            <a:ext cx="91440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System Architecture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1005840" y="2194560"/>
            <a:ext cx="4709160" cy="3291840"/>
          </a:xfrm>
          <a:prstGeom prst="roundRect">
            <a:avLst>
              <a:gd name="adj" fmla="val 2222"/>
            </a:avLst>
          </a:prstGeom>
          <a:solidFill>
            <a:srgbClr val="1B3F6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1371600" y="2560320"/>
            <a:ext cx="822960" cy="822960"/>
          </a:xfrm>
          <a:prstGeom prst="ellipse">
            <a:avLst/>
          </a:prstGeom>
          <a:solidFill>
            <a:srgbClr val="C9971F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6" name="Image 0" descr="icons/server_navy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72768" y="2761488"/>
            <a:ext cx="420624" cy="420624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371600" y="3611880"/>
            <a:ext cx="39776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Enterprise-Grade Platform</a:t>
            </a:r>
            <a:endParaRPr lang="en-US" sz="1600" dirty="0"/>
          </a:p>
        </p:txBody>
      </p:sp>
      <p:sp>
        <p:nvSpPr>
          <p:cNvPr id="8" name="Text 5"/>
          <p:cNvSpPr/>
          <p:nvPr/>
        </p:nvSpPr>
        <p:spPr>
          <a:xfrm>
            <a:off x="1371600" y="4114800"/>
            <a:ext cx="397764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150" dirty="0">
                <a:solidFill>
                  <a:srgbClr val="C9D6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Developed using C# and .NET Core, following an enterprise-grade architecture focused on security, stability, and scalability.</a:t>
            </a:r>
            <a:endParaRPr lang="en-US" sz="1150" dirty="0"/>
          </a:p>
        </p:txBody>
      </p:sp>
      <p:sp>
        <p:nvSpPr>
          <p:cNvPr id="9" name="Shape 6"/>
          <p:cNvSpPr/>
          <p:nvPr/>
        </p:nvSpPr>
        <p:spPr>
          <a:xfrm>
            <a:off x="6172200" y="2194560"/>
            <a:ext cx="4709160" cy="3291840"/>
          </a:xfrm>
          <a:prstGeom prst="roundRect">
            <a:avLst>
              <a:gd name="adj" fmla="val 2222"/>
            </a:avLst>
          </a:prstGeom>
          <a:solidFill>
            <a:srgbClr val="1B3F6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Shape 7"/>
          <p:cNvSpPr/>
          <p:nvPr/>
        </p:nvSpPr>
        <p:spPr>
          <a:xfrm>
            <a:off x="6537960" y="2560320"/>
            <a:ext cx="822960" cy="822960"/>
          </a:xfrm>
          <a:prstGeom prst="ellipse">
            <a:avLst/>
          </a:prstGeom>
          <a:solidFill>
            <a:srgbClr val="C9971F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1" name="Image 1" descr="icons/shield_navy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39128" y="2761488"/>
            <a:ext cx="420624" cy="420624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6537960" y="3611880"/>
            <a:ext cx="39776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Integrated Access Control</a:t>
            </a:r>
            <a:endParaRPr lang="en-US" sz="1600" dirty="0"/>
          </a:p>
        </p:txBody>
      </p:sp>
      <p:sp>
        <p:nvSpPr>
          <p:cNvPr id="13" name="Text 9"/>
          <p:cNvSpPr/>
          <p:nvPr/>
        </p:nvSpPr>
        <p:spPr>
          <a:xfrm>
            <a:off x="6537960" y="4114800"/>
            <a:ext cx="397764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150" dirty="0">
                <a:solidFill>
                  <a:srgbClr val="C9D6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Integrates the existing User Management module to enforce approval controls and role-based access, ensuring credit data is protected and managed in compliance with institutional requirements.</a:t>
            </a:r>
            <a:endParaRPr lang="en-US" sz="1150" dirty="0"/>
          </a:p>
        </p:txBody>
      </p:sp>
      <p:sp>
        <p:nvSpPr>
          <p:cNvPr id="14" name="Text 10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C9D6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ECIB</a:t>
            </a:r>
            <a:endParaRPr lang="en-US" sz="800" dirty="0"/>
          </a:p>
        </p:txBody>
      </p:sp>
      <p:sp>
        <p:nvSpPr>
          <p:cNvPr id="15" name="Text 11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C9D6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800" dirty="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0">
    <p:bg>
      <p:bgPr>
        <a:solidFill>
          <a:srgbClr val="0F2A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2286000" y="-2377440"/>
            <a:ext cx="5943600" cy="5943600"/>
          </a:xfrm>
          <a:prstGeom prst="ellipse">
            <a:avLst/>
          </a:prstGeom>
          <a:solidFill>
            <a:srgbClr val="1B3F6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8961120" y="3291840"/>
            <a:ext cx="5029200" cy="5029200"/>
          </a:xfrm>
          <a:prstGeom prst="ellipse">
            <a:avLst/>
          </a:prstGeom>
          <a:ln w="12700">
            <a:solidFill>
              <a:srgbClr val="C9971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822960" y="2651760"/>
            <a:ext cx="91440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4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Thank You</a:t>
            </a:r>
            <a:endParaRPr lang="en-US" sz="4600" dirty="0"/>
          </a:p>
        </p:txBody>
      </p:sp>
      <p:sp>
        <p:nvSpPr>
          <p:cNvPr id="5" name="Text 3"/>
          <p:cNvSpPr/>
          <p:nvPr/>
        </p:nvSpPr>
        <p:spPr>
          <a:xfrm>
            <a:off x="841248" y="3566160"/>
            <a:ext cx="7315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i="1" dirty="0">
                <a:solidFill>
                  <a:srgbClr val="C9D6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Questions &amp; discussion welcome</a:t>
            </a:r>
            <a:endParaRPr lang="en-US" sz="1500" dirty="0"/>
          </a:p>
        </p:txBody>
      </p:sp>
      <p:sp>
        <p:nvSpPr>
          <p:cNvPr id="6" name="Shape 4"/>
          <p:cNvSpPr/>
          <p:nvPr/>
        </p:nvSpPr>
        <p:spPr>
          <a:xfrm>
            <a:off x="822960" y="5029200"/>
            <a:ext cx="914400" cy="0"/>
          </a:xfrm>
          <a:prstGeom prst="line">
            <a:avLst/>
          </a:prstGeom>
          <a:noFill/>
          <a:ln w="25400">
            <a:solidFill>
              <a:srgbClr val="C9971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822960" y="5138928"/>
            <a:ext cx="5486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Developed by Zealous Technologies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822960" y="544068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C9D6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zealoustechnologies.com</a:t>
            </a:r>
            <a:endParaRPr lang="en-US" sz="11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9144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PROJECT SNIPS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73152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Secure Sign-On</a:t>
            </a:r>
            <a:endParaRPr lang="en-US" sz="2500" dirty="0"/>
          </a:p>
        </p:txBody>
      </p:sp>
      <p:sp>
        <p:nvSpPr>
          <p:cNvPr id="4" name="Shape 2"/>
          <p:cNvSpPr/>
          <p:nvPr/>
        </p:nvSpPr>
        <p:spPr>
          <a:xfrm>
            <a:off x="822960" y="2103120"/>
            <a:ext cx="548640" cy="548640"/>
          </a:xfrm>
          <a:prstGeom prst="ellipse">
            <a:avLst/>
          </a:prstGeom>
          <a:solidFill>
            <a:srgbClr val="0F2A44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5" name="Image 0" descr="icons/login_gol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0976" y="2231136"/>
            <a:ext cx="292608" cy="29260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822960" y="2880360"/>
            <a:ext cx="4480560" cy="2011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35000"/>
              </a:lnSpc>
              <a:buNone/>
            </a:pPr>
            <a:r>
              <a:rPr lang="en-US" sz="14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ECIB uses a secure, centralized sign-on screen to authenticate every user before granting access to credit data.</a:t>
            </a:r>
            <a:endParaRPr lang="en-US" sz="1400" dirty="0"/>
          </a:p>
        </p:txBody>
      </p:sp>
      <p:sp>
        <p:nvSpPr>
          <p:cNvPr id="7" name="Shape 4"/>
          <p:cNvSpPr/>
          <p:nvPr/>
        </p:nvSpPr>
        <p:spPr>
          <a:xfrm>
            <a:off x="5623560" y="1554480"/>
            <a:ext cx="592531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8" name="Image 1" descr="unpacked_ecib/ppt/media/image2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5943600" y="1874520"/>
            <a:ext cx="5285232" cy="4251960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ECIB</a:t>
            </a:r>
            <a:endParaRPr lang="en-US" sz="800" dirty="0"/>
          </a:p>
        </p:txBody>
      </p:sp>
      <p:sp>
        <p:nvSpPr>
          <p:cNvPr id="10" name="Text 6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8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F2A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PLATFORM OVERVIEW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777240" y="749808"/>
            <a:ext cx="73152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System Modules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822960" y="1280160"/>
            <a:ext cx="8686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i="1" dirty="0">
                <a:solidFill>
                  <a:srgbClr val="C9D6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Seven integrated modules power the complete credit information lifecycle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914400" y="1874520"/>
            <a:ext cx="2468880" cy="1965960"/>
          </a:xfrm>
          <a:prstGeom prst="roundRect">
            <a:avLst>
              <a:gd name="adj" fmla="val 3721"/>
            </a:avLst>
          </a:prstGeom>
          <a:solidFill>
            <a:srgbClr val="1B3F6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Shape 4"/>
          <p:cNvSpPr/>
          <p:nvPr/>
        </p:nvSpPr>
        <p:spPr>
          <a:xfrm>
            <a:off x="1819656" y="2148840"/>
            <a:ext cx="658368" cy="658368"/>
          </a:xfrm>
          <a:prstGeom prst="ellipse">
            <a:avLst/>
          </a:prstGeom>
          <a:solidFill>
            <a:srgbClr val="C9971F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7" name="Image 0" descr="icons/filetext_navy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75104" y="2304288"/>
            <a:ext cx="347472" cy="347472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1024128" y="2971800"/>
            <a:ext cx="2249424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ECIB</a:t>
            </a:r>
            <a:endParaRPr lang="en-US" sz="1250" dirty="0"/>
          </a:p>
        </p:txBody>
      </p:sp>
      <p:sp>
        <p:nvSpPr>
          <p:cNvPr id="9" name="Shape 6"/>
          <p:cNvSpPr/>
          <p:nvPr/>
        </p:nvSpPr>
        <p:spPr>
          <a:xfrm>
            <a:off x="3602736" y="1874520"/>
            <a:ext cx="2468880" cy="1965960"/>
          </a:xfrm>
          <a:prstGeom prst="roundRect">
            <a:avLst>
              <a:gd name="adj" fmla="val 3721"/>
            </a:avLst>
          </a:prstGeom>
          <a:solidFill>
            <a:srgbClr val="1B3F6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Shape 7"/>
          <p:cNvSpPr/>
          <p:nvPr/>
        </p:nvSpPr>
        <p:spPr>
          <a:xfrm>
            <a:off x="4507992" y="2148840"/>
            <a:ext cx="658368" cy="658368"/>
          </a:xfrm>
          <a:prstGeom prst="ellipse">
            <a:avLst/>
          </a:prstGeom>
          <a:solidFill>
            <a:srgbClr val="C9971F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1" name="Image 1" descr="icons/trending_navy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63440" y="2304288"/>
            <a:ext cx="347472" cy="347472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3712464" y="2971800"/>
            <a:ext cx="2249424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Non Financial</a:t>
            </a:r>
            <a:endParaRPr lang="en-US" sz="1250" dirty="0"/>
          </a:p>
        </p:txBody>
      </p:sp>
      <p:sp>
        <p:nvSpPr>
          <p:cNvPr id="13" name="Shape 9"/>
          <p:cNvSpPr/>
          <p:nvPr/>
        </p:nvSpPr>
        <p:spPr>
          <a:xfrm>
            <a:off x="6291072" y="1874520"/>
            <a:ext cx="2468880" cy="1965960"/>
          </a:xfrm>
          <a:prstGeom prst="roundRect">
            <a:avLst>
              <a:gd name="adj" fmla="val 3721"/>
            </a:avLst>
          </a:prstGeom>
          <a:solidFill>
            <a:srgbClr val="1B3F6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Shape 10"/>
          <p:cNvSpPr/>
          <p:nvPr/>
        </p:nvSpPr>
        <p:spPr>
          <a:xfrm>
            <a:off x="7196328" y="2148840"/>
            <a:ext cx="658368" cy="658368"/>
          </a:xfrm>
          <a:prstGeom prst="ellipse">
            <a:avLst/>
          </a:prstGeom>
          <a:solidFill>
            <a:srgbClr val="C9971F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5" name="Image 2" descr="icons/sliders_navy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51776" y="2304288"/>
            <a:ext cx="347472" cy="347472"/>
          </a:xfrm>
          <a:prstGeom prst="rect">
            <a:avLst/>
          </a:prstGeom>
        </p:spPr>
      </p:pic>
      <p:sp>
        <p:nvSpPr>
          <p:cNvPr id="16" name="Text 11"/>
          <p:cNvSpPr/>
          <p:nvPr/>
        </p:nvSpPr>
        <p:spPr>
          <a:xfrm>
            <a:off x="6400800" y="2971800"/>
            <a:ext cx="2249424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Setup Forms</a:t>
            </a:r>
            <a:endParaRPr lang="en-US" sz="1250" dirty="0"/>
          </a:p>
        </p:txBody>
      </p:sp>
      <p:sp>
        <p:nvSpPr>
          <p:cNvPr id="17" name="Shape 12"/>
          <p:cNvSpPr/>
          <p:nvPr/>
        </p:nvSpPr>
        <p:spPr>
          <a:xfrm>
            <a:off x="8979408" y="1874520"/>
            <a:ext cx="2468880" cy="1965960"/>
          </a:xfrm>
          <a:prstGeom prst="roundRect">
            <a:avLst>
              <a:gd name="adj" fmla="val 3721"/>
            </a:avLst>
          </a:prstGeom>
          <a:solidFill>
            <a:srgbClr val="1B3F6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8" name="Shape 13"/>
          <p:cNvSpPr/>
          <p:nvPr/>
        </p:nvSpPr>
        <p:spPr>
          <a:xfrm>
            <a:off x="9884664" y="2148840"/>
            <a:ext cx="658368" cy="658368"/>
          </a:xfrm>
          <a:prstGeom prst="ellipse">
            <a:avLst/>
          </a:prstGeom>
          <a:solidFill>
            <a:srgbClr val="C9971F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9" name="Image 3" descr="icons/package_navy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040112" y="2304288"/>
            <a:ext cx="347472" cy="347472"/>
          </a:xfrm>
          <a:prstGeom prst="rect">
            <a:avLst/>
          </a:prstGeom>
        </p:spPr>
      </p:pic>
      <p:sp>
        <p:nvSpPr>
          <p:cNvPr id="20" name="Text 14"/>
          <p:cNvSpPr/>
          <p:nvPr/>
        </p:nvSpPr>
        <p:spPr>
          <a:xfrm>
            <a:off x="9089136" y="2971800"/>
            <a:ext cx="2249424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ECIB Uploads</a:t>
            </a:r>
            <a:endParaRPr lang="en-US" sz="1250" dirty="0"/>
          </a:p>
        </p:txBody>
      </p:sp>
      <p:sp>
        <p:nvSpPr>
          <p:cNvPr id="21" name="Shape 15"/>
          <p:cNvSpPr/>
          <p:nvPr/>
        </p:nvSpPr>
        <p:spPr>
          <a:xfrm>
            <a:off x="914400" y="4096512"/>
            <a:ext cx="2468880" cy="1965960"/>
          </a:xfrm>
          <a:prstGeom prst="roundRect">
            <a:avLst>
              <a:gd name="adj" fmla="val 3721"/>
            </a:avLst>
          </a:prstGeom>
          <a:solidFill>
            <a:srgbClr val="1B3F6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2" name="Shape 16"/>
          <p:cNvSpPr/>
          <p:nvPr/>
        </p:nvSpPr>
        <p:spPr>
          <a:xfrm>
            <a:off x="1819656" y="4370832"/>
            <a:ext cx="658368" cy="658368"/>
          </a:xfrm>
          <a:prstGeom prst="ellipse">
            <a:avLst/>
          </a:prstGeom>
          <a:solidFill>
            <a:srgbClr val="C9971F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23" name="Image 4" descr="icons/barchart_navy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75104" y="4526280"/>
            <a:ext cx="347472" cy="347472"/>
          </a:xfrm>
          <a:prstGeom prst="rect">
            <a:avLst/>
          </a:prstGeom>
        </p:spPr>
      </p:pic>
      <p:sp>
        <p:nvSpPr>
          <p:cNvPr id="24" name="Text 17"/>
          <p:cNvSpPr/>
          <p:nvPr/>
        </p:nvSpPr>
        <p:spPr>
          <a:xfrm>
            <a:off x="1024128" y="5193792"/>
            <a:ext cx="2249424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Reports</a:t>
            </a:r>
            <a:endParaRPr lang="en-US" sz="1250" dirty="0"/>
          </a:p>
        </p:txBody>
      </p:sp>
      <p:sp>
        <p:nvSpPr>
          <p:cNvPr id="25" name="Shape 18"/>
          <p:cNvSpPr/>
          <p:nvPr/>
        </p:nvSpPr>
        <p:spPr>
          <a:xfrm>
            <a:off x="3602736" y="4096512"/>
            <a:ext cx="2468880" cy="1965960"/>
          </a:xfrm>
          <a:prstGeom prst="roundRect">
            <a:avLst>
              <a:gd name="adj" fmla="val 3721"/>
            </a:avLst>
          </a:prstGeom>
          <a:solidFill>
            <a:srgbClr val="1B3F6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6" name="Shape 19"/>
          <p:cNvSpPr/>
          <p:nvPr/>
        </p:nvSpPr>
        <p:spPr>
          <a:xfrm>
            <a:off x="4507992" y="4370832"/>
            <a:ext cx="658368" cy="658368"/>
          </a:xfrm>
          <a:prstGeom prst="ellipse">
            <a:avLst/>
          </a:prstGeom>
          <a:solidFill>
            <a:srgbClr val="C9971F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27" name="Image 5" descr="icons/userplus_navy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663440" y="4526280"/>
            <a:ext cx="347472" cy="347472"/>
          </a:xfrm>
          <a:prstGeom prst="rect">
            <a:avLst/>
          </a:prstGeom>
        </p:spPr>
      </p:pic>
      <p:sp>
        <p:nvSpPr>
          <p:cNvPr id="28" name="Text 20"/>
          <p:cNvSpPr/>
          <p:nvPr/>
        </p:nvSpPr>
        <p:spPr>
          <a:xfrm>
            <a:off x="3712464" y="5193792"/>
            <a:ext cx="2249424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ICORE Setup</a:t>
            </a:r>
            <a:endParaRPr lang="en-US" sz="1250" dirty="0"/>
          </a:p>
        </p:txBody>
      </p:sp>
      <p:sp>
        <p:nvSpPr>
          <p:cNvPr id="29" name="Shape 21"/>
          <p:cNvSpPr/>
          <p:nvPr/>
        </p:nvSpPr>
        <p:spPr>
          <a:xfrm>
            <a:off x="6291072" y="4096512"/>
            <a:ext cx="2468880" cy="1965960"/>
          </a:xfrm>
          <a:prstGeom prst="roundRect">
            <a:avLst>
              <a:gd name="adj" fmla="val 3721"/>
            </a:avLst>
          </a:prstGeom>
          <a:solidFill>
            <a:srgbClr val="1B3F6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0" name="Shape 22"/>
          <p:cNvSpPr/>
          <p:nvPr/>
        </p:nvSpPr>
        <p:spPr>
          <a:xfrm>
            <a:off x="7196328" y="4370832"/>
            <a:ext cx="658368" cy="658368"/>
          </a:xfrm>
          <a:prstGeom prst="ellipse">
            <a:avLst/>
          </a:prstGeom>
          <a:solidFill>
            <a:srgbClr val="C9971F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31" name="Image 6" descr="icons/clipboard_navy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351776" y="4526280"/>
            <a:ext cx="347472" cy="347472"/>
          </a:xfrm>
          <a:prstGeom prst="rect">
            <a:avLst/>
          </a:prstGeom>
        </p:spPr>
      </p:pic>
      <p:sp>
        <p:nvSpPr>
          <p:cNvPr id="32" name="Text 23"/>
          <p:cNvSpPr/>
          <p:nvPr/>
        </p:nvSpPr>
        <p:spPr>
          <a:xfrm>
            <a:off x="6400800" y="5193792"/>
            <a:ext cx="2249424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ISA Reports</a:t>
            </a:r>
            <a:endParaRPr lang="en-US" sz="1250" dirty="0"/>
          </a:p>
        </p:txBody>
      </p:sp>
      <p:sp>
        <p:nvSpPr>
          <p:cNvPr id="33" name="Text 24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C9D6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ECIB</a:t>
            </a:r>
            <a:endParaRPr lang="en-US" sz="800" dirty="0"/>
          </a:p>
        </p:txBody>
      </p:sp>
      <p:sp>
        <p:nvSpPr>
          <p:cNvPr id="34" name="Text 25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C9D6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8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F2A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326880" y="-2377440"/>
            <a:ext cx="5943600" cy="5943600"/>
          </a:xfrm>
          <a:prstGeom prst="ellipse">
            <a:avLst/>
          </a:prstGeom>
          <a:solidFill>
            <a:srgbClr val="1B3F6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640080" y="1463040"/>
            <a:ext cx="4572000" cy="2011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0" b="1" dirty="0">
                <a:solidFill>
                  <a:srgbClr val="1B3F6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01</a:t>
            </a:r>
            <a:endParaRPr lang="en-US" sz="13000" dirty="0"/>
          </a:p>
        </p:txBody>
      </p:sp>
      <p:sp>
        <p:nvSpPr>
          <p:cNvPr id="4" name="Shape 2"/>
          <p:cNvSpPr/>
          <p:nvPr/>
        </p:nvSpPr>
        <p:spPr>
          <a:xfrm>
            <a:off x="868680" y="3246120"/>
            <a:ext cx="1005840" cy="1005840"/>
          </a:xfrm>
          <a:prstGeom prst="ellipse">
            <a:avLst/>
          </a:prstGeom>
          <a:solidFill>
            <a:srgbClr val="C9971F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5" name="Image 0" descr="icons/filetext_navy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5568" y="3493008"/>
            <a:ext cx="512064" cy="512064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2148840" y="3200400"/>
            <a:ext cx="886968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Non Financial</a:t>
            </a:r>
            <a:endParaRPr lang="en-US" sz="3200" dirty="0"/>
          </a:p>
        </p:txBody>
      </p:sp>
      <p:sp>
        <p:nvSpPr>
          <p:cNvPr id="7" name="Text 4"/>
          <p:cNvSpPr/>
          <p:nvPr/>
        </p:nvSpPr>
        <p:spPr>
          <a:xfrm>
            <a:off x="2167128" y="3913632"/>
            <a:ext cx="85953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i="1" dirty="0">
                <a:solidFill>
                  <a:srgbClr val="C9D6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SECP and non-financial template upload forms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C9D6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ECIB</a:t>
            </a:r>
            <a:endParaRPr lang="en-US" sz="800" dirty="0"/>
          </a:p>
        </p:txBody>
      </p:sp>
      <p:sp>
        <p:nvSpPr>
          <p:cNvPr id="9" name="Text 6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C9D6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8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NON FINANCIAL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SECP </a:t>
            </a:r>
            <a:r>
              <a:rPr lang="en-US" sz="20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(Security and exchange commission of Pakistan)</a:t>
            </a: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 Upload Form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ecib/ppt/media/image4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ECIB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8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NON FINANCIAL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ECIB Non Financial Template Upload Form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ecib/ppt/media/image5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ECIB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</a:t>
            </a:r>
            <a:endParaRPr lang="en-US" sz="8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645</Words>
  <Application>Microsoft Office PowerPoint</Application>
  <PresentationFormat>Widescreen</PresentationFormat>
  <Paragraphs>241</Paragraphs>
  <Slides>40</Slides>
  <Notes>40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40</vt:i4>
      </vt:variant>
    </vt:vector>
  </HeadingPairs>
  <TitlesOfParts>
    <vt:vector size="44" baseType="lpstr">
      <vt:lpstr>Arial</vt:lpstr>
      <vt:lpstr>Calibri</vt:lpstr>
      <vt:lpstr>Cambria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Shahid Lakhani</cp:lastModifiedBy>
  <cp:revision>3</cp:revision>
  <dcterms:created xsi:type="dcterms:W3CDTF">2026-08-10T06:00:27Z</dcterms:created>
  <dcterms:modified xsi:type="dcterms:W3CDTF">2026-08-12T11:14:33Z</dcterms:modified>
</cp:coreProperties>
</file>